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0.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7"/>
  </p:notesMasterIdLst>
  <p:sldIdLst>
    <p:sldId id="273" r:id="rId5"/>
    <p:sldId id="345" r:id="rId6"/>
    <p:sldId id="347" r:id="rId7"/>
    <p:sldId id="348" r:id="rId8"/>
    <p:sldId id="349" r:id="rId9"/>
    <p:sldId id="350" r:id="rId10"/>
    <p:sldId id="351" r:id="rId11"/>
    <p:sldId id="353" r:id="rId12"/>
    <p:sldId id="352" r:id="rId13"/>
    <p:sldId id="354" r:id="rId14"/>
    <p:sldId id="356" r:id="rId15"/>
    <p:sldId id="271" r:id="rId16"/>
  </p:sldIdLst>
  <p:sldSz cx="21674138" cy="12192000"/>
  <p:notesSz cx="16256000" cy="12192000"/>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79AF"/>
    <a:srgbClr val="FFFFFF"/>
    <a:srgbClr val="4C98AC"/>
    <a:srgbClr val="277AAD"/>
    <a:srgbClr val="1F5C7D"/>
    <a:srgbClr val="ED1C24"/>
    <a:srgbClr val="BACE34"/>
    <a:srgbClr val="A2C2D7"/>
    <a:srgbClr val="C5DEF4"/>
    <a:srgbClr val="918A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C0E9E-E6AB-43AE-873A-CB988E6273A2}" v="22" dt="2024-10-10T22:28:55.53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256" autoAdjust="0"/>
  </p:normalViewPr>
  <p:slideViewPr>
    <p:cSldViewPr snapToGrid="0">
      <p:cViewPr varScale="1">
        <p:scale>
          <a:sx n="37" d="100"/>
          <a:sy n="37" d="100"/>
        </p:scale>
        <p:origin x="197" y="48"/>
      </p:cViewPr>
      <p:guideLst>
        <p:guide orient="horz" pos="288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611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9207500" y="0"/>
            <a:ext cx="7045325" cy="611188"/>
          </a:xfrm>
          <a:prstGeom prst="rect">
            <a:avLst/>
          </a:prstGeom>
        </p:spPr>
        <p:txBody>
          <a:bodyPr vert="horz" lIns="91440" tIns="45720" rIns="91440" bIns="45720" rtlCol="0"/>
          <a:lstStyle>
            <a:lvl1pPr algn="r">
              <a:defRPr sz="1200"/>
            </a:lvl1pPr>
          </a:lstStyle>
          <a:p>
            <a:fld id="{6816CC23-A10C-40D2-AF43-A2FB2FA45D81}" type="datetimeFigureOut">
              <a:rPr lang="en-US" smtClean="0"/>
              <a:t>10/12/2024</a:t>
            </a:fld>
            <a:endParaRPr lang="en-US"/>
          </a:p>
        </p:txBody>
      </p:sp>
      <p:sp>
        <p:nvSpPr>
          <p:cNvPr id="4" name="Slide Image Placeholder 3"/>
          <p:cNvSpPr>
            <a:spLocks noGrp="1" noRot="1" noChangeAspect="1"/>
          </p:cNvSpPr>
          <p:nvPr>
            <p:ph type="sldImg" idx="2"/>
          </p:nvPr>
        </p:nvSpPr>
        <p:spPr>
          <a:xfrm>
            <a:off x="4471988" y="1524000"/>
            <a:ext cx="7312025"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5600" y="5867400"/>
            <a:ext cx="13004800" cy="4800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580813"/>
            <a:ext cx="7043738" cy="611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9207500" y="11580813"/>
            <a:ext cx="7045325" cy="611187"/>
          </a:xfrm>
          <a:prstGeom prst="rect">
            <a:avLst/>
          </a:prstGeom>
        </p:spPr>
        <p:txBody>
          <a:bodyPr vert="horz" lIns="91440" tIns="45720" rIns="91440" bIns="45720" rtlCol="0" anchor="b"/>
          <a:lstStyle>
            <a:lvl1pPr algn="r">
              <a:defRPr sz="1200"/>
            </a:lvl1pPr>
          </a:lstStyle>
          <a:p>
            <a:fld id="{F135BCE8-B749-45C1-A314-CB6485DCB1CB}" type="slidenum">
              <a:rPr lang="en-US" smtClean="0"/>
              <a:t>‹#›</a:t>
            </a:fld>
            <a:endParaRPr lang="en-US"/>
          </a:p>
        </p:txBody>
      </p:sp>
    </p:spTree>
    <p:extLst>
      <p:ext uri="{BB962C8B-B14F-4D97-AF65-F5344CB8AC3E}">
        <p14:creationId xmlns:p14="http://schemas.microsoft.com/office/powerpoint/2010/main" val="229593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5BCE8-B749-45C1-A314-CB6485DCB1CB}" type="slidenum">
              <a:rPr lang="en-US" smtClean="0"/>
              <a:t>1</a:t>
            </a:fld>
            <a:endParaRPr lang="en-US"/>
          </a:p>
        </p:txBody>
      </p:sp>
    </p:spTree>
    <p:extLst>
      <p:ext uri="{BB962C8B-B14F-4D97-AF65-F5344CB8AC3E}">
        <p14:creationId xmlns:p14="http://schemas.microsoft.com/office/powerpoint/2010/main" val="2360965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0" lvl="0" indent="0">
              <a:lnSpc>
                <a:spcPct val="117999"/>
              </a:lnSpc>
              <a:buSzPct val="100000"/>
              <a:buNone/>
              <a:defRPr sz="1800"/>
            </a:pPr>
            <a:endParaRPr lang="en-US" sz="1200" dirty="0"/>
          </a:p>
        </p:txBody>
      </p:sp>
      <p:sp>
        <p:nvSpPr>
          <p:cNvPr id="4" name="Slide Number Placeholder 3"/>
          <p:cNvSpPr>
            <a:spLocks noGrp="1"/>
          </p:cNvSpPr>
          <p:nvPr>
            <p:ph type="sldNum" sz="quarter" idx="5"/>
          </p:nvPr>
        </p:nvSpPr>
        <p:spPr/>
        <p:txBody>
          <a:bodyPr/>
          <a:lstStyle/>
          <a:p>
            <a:fld id="{F135BCE8-B749-45C1-A314-CB6485DCB1CB}" type="slidenum">
              <a:rPr lang="en-US" smtClean="0"/>
              <a:t>10</a:t>
            </a:fld>
            <a:endParaRPr lang="en-US"/>
          </a:p>
        </p:txBody>
      </p:sp>
    </p:spTree>
    <p:extLst>
      <p:ext uri="{BB962C8B-B14F-4D97-AF65-F5344CB8AC3E}">
        <p14:creationId xmlns:p14="http://schemas.microsoft.com/office/powerpoint/2010/main" val="74068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0" lvl="0" indent="0">
              <a:lnSpc>
                <a:spcPct val="117999"/>
              </a:lnSpc>
              <a:buSzPct val="100000"/>
              <a:buNone/>
              <a:defRPr sz="1800"/>
            </a:pPr>
            <a:endParaRPr lang="en-US" sz="1200" dirty="0"/>
          </a:p>
        </p:txBody>
      </p:sp>
      <p:sp>
        <p:nvSpPr>
          <p:cNvPr id="4" name="Slide Number Placeholder 3"/>
          <p:cNvSpPr>
            <a:spLocks noGrp="1"/>
          </p:cNvSpPr>
          <p:nvPr>
            <p:ph type="sldNum" sz="quarter" idx="5"/>
          </p:nvPr>
        </p:nvSpPr>
        <p:spPr/>
        <p:txBody>
          <a:bodyPr/>
          <a:lstStyle/>
          <a:p>
            <a:fld id="{F135BCE8-B749-45C1-A314-CB6485DCB1CB}" type="slidenum">
              <a:rPr lang="en-US" smtClean="0"/>
              <a:t>11</a:t>
            </a:fld>
            <a:endParaRPr lang="en-US"/>
          </a:p>
        </p:txBody>
      </p:sp>
    </p:spTree>
    <p:extLst>
      <p:ext uri="{BB962C8B-B14F-4D97-AF65-F5344CB8AC3E}">
        <p14:creationId xmlns:p14="http://schemas.microsoft.com/office/powerpoint/2010/main" val="537433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lvl="0">
              <a:lnSpc>
                <a:spcPct val="100000"/>
              </a:lnSpc>
              <a:defRPr sz="1800"/>
            </a:pPr>
            <a:r>
              <a:rPr lang="en-US" sz="1200"/>
              <a:t>TP</a:t>
            </a:r>
          </a:p>
          <a:p>
            <a:endParaRPr lang="en-US"/>
          </a:p>
        </p:txBody>
      </p:sp>
      <p:sp>
        <p:nvSpPr>
          <p:cNvPr id="4" name="Slide Number Placeholder 3"/>
          <p:cNvSpPr>
            <a:spLocks noGrp="1"/>
          </p:cNvSpPr>
          <p:nvPr>
            <p:ph type="sldNum" sz="quarter" idx="5"/>
          </p:nvPr>
        </p:nvSpPr>
        <p:spPr/>
        <p:txBody>
          <a:bodyPr/>
          <a:lstStyle/>
          <a:p>
            <a:fld id="{F135BCE8-B749-45C1-A314-CB6485DCB1CB}" type="slidenum">
              <a:rPr lang="en-US" smtClean="0"/>
              <a:t>12</a:t>
            </a:fld>
            <a:endParaRPr lang="en-US"/>
          </a:p>
        </p:txBody>
      </p:sp>
    </p:spTree>
    <p:extLst>
      <p:ext uri="{BB962C8B-B14F-4D97-AF65-F5344CB8AC3E}">
        <p14:creationId xmlns:p14="http://schemas.microsoft.com/office/powerpoint/2010/main" val="1689348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the purposes of today’s meeting, we unfortunately don’t have time for introductions with a group this size, please put your name and your title (if assigned/known) into your Teams settings.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Joe Introduction</a:t>
            </a:r>
          </a:p>
          <a:p>
            <a:pPr marL="800100" marR="0" lvl="1"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Benicia CA</a:t>
            </a:r>
          </a:p>
          <a:p>
            <a:pPr marL="800100" marR="0" lvl="1"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Emergency Physician, TPMG, Admin roles for HIT, HIM.</a:t>
            </a:r>
          </a:p>
          <a:p>
            <a:pPr marL="800100" marR="0" lvl="1"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Many hats nationally and locally for Scouting America</a:t>
            </a:r>
          </a:p>
          <a:p>
            <a:pPr marL="800100" marR="0" lvl="1"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Invested in welcoming, belonging, health, and well-being of all members</a:t>
            </a:r>
          </a:p>
          <a:p>
            <a:pPr marL="800100" marR="0" lvl="1" indent="-342900">
              <a:lnSpc>
                <a:spcPct val="107000"/>
              </a:lnSpc>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Mission </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mission of the 2026 National Jamboree Health and Wellness Pillar is to "Elevate Health and Elevate Well-Being" by fostering a warm, fun, and supportive clinic atmosphere where every Jamboree attendee feels safe and cared for. We integrate wellness and mental health services to enhance total health, utilizing our team's expertise and technology to optimize clinic efficiency. Our innovative programming promotes online safety, resilience and healthy habits to help manage life stressors effectively.</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Vision</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We provide holistic care in our medical clinics and effectively deliver wellness programming in a supportive environment, aligned with the core values and spirit of Scouting.</a:t>
            </a:r>
          </a:p>
          <a:p>
            <a:pPr marL="285750" marR="0" lvl="0" indent="-285750">
              <a:lnSpc>
                <a:spcPct val="107000"/>
              </a:lnSpc>
              <a:spcBef>
                <a:spcPts val="0"/>
              </a:spcBef>
              <a:spcAft>
                <a:spcPts val="800"/>
              </a:spcAft>
              <a:buFont typeface="Courier New" panose="02070309020205020404" pitchFamily="49" charset="0"/>
              <a:buChar char="o"/>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Courier New" panose="02070309020205020404" pitchFamily="49"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Let’s get into the agenda! Please save any questions until the open forum at the end, or you can place them in the chat. My HQ team will be scanning to see if we can answer them along the way. </a:t>
            </a:r>
          </a:p>
          <a:p>
            <a:pPr marL="0" lvl="0" indent="0">
              <a:lnSpc>
                <a:spcPct val="117999"/>
              </a:lnSpc>
              <a:buSzPct val="100000"/>
              <a:buNone/>
              <a:defRPr sz="1800"/>
            </a:pPr>
            <a:endParaRPr lang="en-US" sz="1200" dirty="0"/>
          </a:p>
        </p:txBody>
      </p:sp>
      <p:sp>
        <p:nvSpPr>
          <p:cNvPr id="4" name="Slide Number Placeholder 3"/>
          <p:cNvSpPr>
            <a:spLocks noGrp="1"/>
          </p:cNvSpPr>
          <p:nvPr>
            <p:ph type="sldNum" sz="quarter" idx="5"/>
          </p:nvPr>
        </p:nvSpPr>
        <p:spPr/>
        <p:txBody>
          <a:bodyPr/>
          <a:lstStyle/>
          <a:p>
            <a:fld id="{F135BCE8-B749-45C1-A314-CB6485DCB1CB}" type="slidenum">
              <a:rPr lang="en-US" smtClean="0"/>
              <a:t>2</a:t>
            </a:fld>
            <a:endParaRPr lang="en-US"/>
          </a:p>
        </p:txBody>
      </p:sp>
    </p:spTree>
    <p:extLst>
      <p:ext uri="{BB962C8B-B14F-4D97-AF65-F5344CB8AC3E}">
        <p14:creationId xmlns:p14="http://schemas.microsoft.com/office/powerpoint/2010/main" val="413325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shouldn’t be work! Jamboree should be fun for staff, too! Fun Drives Well-Being. </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WSJ in 19 and the 2023 NJ have been the most fun I’ve had in Scouting. </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Create a culture of positivity! Not forced fun – ORGANIZED fun. </a:t>
            </a:r>
          </a:p>
          <a:p>
            <a:pPr marL="800100" marR="0" lvl="1"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Build a team!</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Charlie Base Camp, Summit Center as example</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Pre-Jamboree Get Togethers, Theme days, Staff Exercise, Snacks, Music, Post Jamboree Get Togethers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White Water Rafting</a:t>
            </a: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Swag/Branding</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Logos and Jamboree Brand guide added to G drive</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Plan for better quality swag –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neckers</a:t>
            </a:r>
            <a:r>
              <a:rPr lang="en-US" sz="1100" dirty="0">
                <a:effectLst/>
                <a:latin typeface="Calibri" panose="020F0502020204030204" pitchFamily="34" charset="0"/>
                <a:ea typeface="Calibri" panose="020F0502020204030204" pitchFamily="34" charset="0"/>
                <a:cs typeface="Times New Roman" panose="02020603050405020304" pitchFamily="18" charset="0"/>
              </a:rPr>
              <a:t>, scrubs, polos, performance gear</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Feel free to make clinic swag, but please stay on brand and avoid using the Jamboree TM logo</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Education</a:t>
            </a:r>
          </a:p>
          <a:p>
            <a:pPr marL="800100" marR="0" lvl="1"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Medical Explorers and Students – create a welcoming experience, challenge their skill set… shadowing, daily education time,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etc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Self Care/Education for Scouts – please do NOT turn away Scouts. It’s not that much of a strain on inventory. Create an opportunity to teach them why their first aid kit is important and ensure they know how to care for simple concerns (note: we will be providing better training for the unit health &amp; wellness leader in 2026)</a:t>
            </a:r>
          </a:p>
          <a:p>
            <a:pPr marL="800100" marR="0" lvl="1"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CME – to be offered via WVU, lead has been identified. Plan for “roving” CME, with schedule TBD for base camp clinics, program clinics, medical HQ. Plan for food and snacks at HQ for evening CME sessions, when applicable. More info soon. </a:t>
            </a:r>
          </a:p>
          <a:p>
            <a:pPr marL="0" lvl="0" indent="0">
              <a:lnSpc>
                <a:spcPct val="117999"/>
              </a:lnSpc>
              <a:buSzPct val="100000"/>
              <a:buNone/>
              <a:defRPr sz="1800"/>
            </a:pPr>
            <a:endParaRPr lang="en-US" sz="1200" dirty="0"/>
          </a:p>
        </p:txBody>
      </p:sp>
      <p:sp>
        <p:nvSpPr>
          <p:cNvPr id="4" name="Slide Number Placeholder 3"/>
          <p:cNvSpPr>
            <a:spLocks noGrp="1"/>
          </p:cNvSpPr>
          <p:nvPr>
            <p:ph type="sldNum" sz="quarter" idx="5"/>
          </p:nvPr>
        </p:nvSpPr>
        <p:spPr/>
        <p:txBody>
          <a:bodyPr/>
          <a:lstStyle/>
          <a:p>
            <a:fld id="{F135BCE8-B749-45C1-A314-CB6485DCB1CB}" type="slidenum">
              <a:rPr lang="en-US" smtClean="0"/>
              <a:t>3</a:t>
            </a:fld>
            <a:endParaRPr lang="en-US"/>
          </a:p>
        </p:txBody>
      </p:sp>
    </p:spTree>
    <p:extLst>
      <p:ext uri="{BB962C8B-B14F-4D97-AF65-F5344CB8AC3E}">
        <p14:creationId xmlns:p14="http://schemas.microsoft.com/office/powerpoint/2010/main" val="3841282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7999"/>
              </a:lnSpc>
              <a:spcBef>
                <a:spcPts val="0"/>
              </a:spcBef>
              <a:spcAft>
                <a:spcPts val="0"/>
              </a:spcAft>
              <a:buClrTx/>
              <a:buSzPct val="100000"/>
              <a:buFontTx/>
              <a:buNone/>
              <a:tabLst/>
              <a:defRPr sz="1800"/>
            </a:pPr>
            <a:r>
              <a:rPr lang="en-US" sz="1200" dirty="0"/>
              <a:t>Joe: I am thrilled with the outpouring of interest for staffing the 2026 event. We have 246 interested leads captured in the HubSpot CRM I’m using for communications. (Note: please ignore any other emails from Golden Gate Area Council – we have a lot of volunteers using HubSpot and there have been occasional errors that include the Jamboree interest and leadership lists). Our leadership team is nearly full, but we do have a need for a CAO for Delta Base Camp. In the weeks to come, we will begin to flesh out the staff under the medical HQ leads, in addition to identifying additional key staff for Elevate Your Well-Being. </a:t>
            </a:r>
          </a:p>
          <a:p>
            <a:pPr marL="0" marR="0" lvl="0" indent="0" algn="l" defTabSz="914400" rtl="0" eaLnBrk="1" fontAlgn="auto" latinLnBrk="0" hangingPunct="1">
              <a:lnSpc>
                <a:spcPct val="117999"/>
              </a:lnSpc>
              <a:spcBef>
                <a:spcPts val="0"/>
              </a:spcBef>
              <a:spcAft>
                <a:spcPts val="0"/>
              </a:spcAft>
              <a:buClrTx/>
              <a:buSzPct val="100000"/>
              <a:buFontTx/>
              <a:buNone/>
              <a:tabLst/>
              <a:defRPr sz="1800"/>
            </a:pPr>
            <a:endParaRPr lang="en-US" sz="1200" dirty="0"/>
          </a:p>
          <a:p>
            <a:pPr marL="0" marR="0" lvl="0" indent="0" algn="l" defTabSz="914400" rtl="0" eaLnBrk="1" fontAlgn="auto" latinLnBrk="0" hangingPunct="1">
              <a:lnSpc>
                <a:spcPct val="117999"/>
              </a:lnSpc>
              <a:spcBef>
                <a:spcPts val="0"/>
              </a:spcBef>
              <a:spcAft>
                <a:spcPts val="0"/>
              </a:spcAft>
              <a:buClrTx/>
              <a:buSzPct val="100000"/>
              <a:buFontTx/>
              <a:buNone/>
              <a:tabLst/>
              <a:defRPr sz="1800"/>
            </a:pPr>
            <a:r>
              <a:rPr lang="en-US" sz="1200" dirty="0"/>
              <a:t>My key team at HQ includes John </a:t>
            </a:r>
            <a:r>
              <a:rPr lang="en-US" sz="1200" dirty="0" err="1"/>
              <a:t>Rotruck</a:t>
            </a:r>
            <a:r>
              <a:rPr lang="en-US" sz="1200" dirty="0"/>
              <a:t>, Clinical Chief of Staff/Jamboree Medical Director/TFM liaison; Justin Sayre, Chief Nursing Officer; Stephanie McWilliams, Mental Health Lead; David Berry, Admin </a:t>
            </a:r>
            <a:r>
              <a:rPr lang="en-US" sz="1200" dirty="0" err="1"/>
              <a:t>CoS</a:t>
            </a:r>
            <a:r>
              <a:rPr lang="en-US" sz="1200" dirty="0"/>
              <a:t> for Medical Administration and Relationships; Tim </a:t>
            </a:r>
            <a:r>
              <a:rPr lang="en-US" sz="1200" dirty="0" err="1"/>
              <a:t>Hindes</a:t>
            </a:r>
            <a:r>
              <a:rPr lang="en-US" sz="1200" dirty="0"/>
              <a:t>, Admin </a:t>
            </a:r>
            <a:r>
              <a:rPr lang="en-US" sz="1200" dirty="0" err="1"/>
              <a:t>CoS</a:t>
            </a:r>
            <a:r>
              <a:rPr lang="en-US" sz="1200" dirty="0"/>
              <a:t> for Medical Operations and Wellness; and Aaron Langlois, Elevate Your Well-Being Lead. The org charts are available on the Health &amp; Wellness Staff Site and will be updated and expanded as needed. For HQ staff, my goal is to set clear roles and responsibilities, but to avoid silos and to encourage cross communication wherever appropriate. </a:t>
            </a:r>
          </a:p>
          <a:p>
            <a:pPr marL="0" marR="0" lvl="0" indent="0" algn="l" defTabSz="914400" rtl="0" eaLnBrk="1" fontAlgn="auto" latinLnBrk="0" hangingPunct="1">
              <a:lnSpc>
                <a:spcPct val="117999"/>
              </a:lnSpc>
              <a:spcBef>
                <a:spcPts val="0"/>
              </a:spcBef>
              <a:spcAft>
                <a:spcPts val="0"/>
              </a:spcAft>
              <a:buClrTx/>
              <a:buSzPct val="100000"/>
              <a:buFontTx/>
              <a:buNone/>
              <a:tabLst/>
              <a:defRPr sz="1800"/>
            </a:pPr>
            <a:endParaRPr lang="en-US" sz="1200" dirty="0"/>
          </a:p>
          <a:p>
            <a:pPr marL="0" marR="0" lvl="0" indent="0" algn="l" defTabSz="914400" rtl="0" eaLnBrk="1" fontAlgn="auto" latinLnBrk="0" hangingPunct="1">
              <a:lnSpc>
                <a:spcPct val="117999"/>
              </a:lnSpc>
              <a:spcBef>
                <a:spcPts val="0"/>
              </a:spcBef>
              <a:spcAft>
                <a:spcPts val="0"/>
              </a:spcAft>
              <a:buClrTx/>
              <a:buSzPct val="100000"/>
              <a:buFontTx/>
              <a:buNone/>
              <a:tabLst/>
              <a:defRPr sz="1800"/>
            </a:pPr>
            <a:r>
              <a:rPr lang="en-US" sz="1200" dirty="0"/>
              <a:t>One thing that has become clear to me during recruitment is that each of you have many talents, and we may not have taken advantage of those to their fullest potential at previous Jamborees. Please, if you have an interest in addition to the role that you have already filled, don’t hesitate to reach out to me so that we can properly exploit it!</a:t>
            </a:r>
          </a:p>
          <a:p>
            <a:pPr marL="0" marR="0" lvl="0" indent="0" algn="l" defTabSz="914400" rtl="0" eaLnBrk="1" fontAlgn="auto" latinLnBrk="0" hangingPunct="1">
              <a:lnSpc>
                <a:spcPct val="117999"/>
              </a:lnSpc>
              <a:spcBef>
                <a:spcPts val="0"/>
              </a:spcBef>
              <a:spcAft>
                <a:spcPts val="0"/>
              </a:spcAft>
              <a:buClrTx/>
              <a:buSzPct val="100000"/>
              <a:buFontTx/>
              <a:buNone/>
              <a:tabLst/>
              <a:defRPr sz="1800"/>
            </a:pPr>
            <a:endParaRPr lang="en-US" sz="1200" dirty="0"/>
          </a:p>
          <a:p>
            <a:pPr marL="0" marR="0" lvl="0" indent="0" algn="l" defTabSz="914400" rtl="0" eaLnBrk="1" fontAlgn="auto" latinLnBrk="0" hangingPunct="1">
              <a:lnSpc>
                <a:spcPct val="117999"/>
              </a:lnSpc>
              <a:spcBef>
                <a:spcPts val="0"/>
              </a:spcBef>
              <a:spcAft>
                <a:spcPts val="0"/>
              </a:spcAft>
              <a:buClrTx/>
              <a:buSzPct val="100000"/>
              <a:buFontTx/>
              <a:buNone/>
              <a:tabLst/>
              <a:defRPr sz="1800"/>
            </a:pPr>
            <a:r>
              <a:rPr lang="en-US" sz="1200" dirty="0"/>
              <a:t>We will expand internal and external relationships to support the team. I’m excited to have John </a:t>
            </a:r>
            <a:r>
              <a:rPr lang="en-US" sz="1200" dirty="0" err="1"/>
              <a:t>Rotruck</a:t>
            </a:r>
            <a:r>
              <a:rPr lang="en-US" sz="1200" dirty="0"/>
              <a:t> on the team. Besides being my friend for the last 30 years and one of my mentors as I was applying to medical school, John recently retired from a distinguished career in the Navy as a Captain. We are going to pursue an improved relationship with Task Force Medical to support with personnel and material resources. </a:t>
            </a:r>
          </a:p>
          <a:p>
            <a:pPr marL="0" marR="0" lvl="0" indent="0" algn="l" defTabSz="914400" rtl="0" eaLnBrk="1" fontAlgn="auto" latinLnBrk="0" hangingPunct="1">
              <a:lnSpc>
                <a:spcPct val="117999"/>
              </a:lnSpc>
              <a:spcBef>
                <a:spcPts val="0"/>
              </a:spcBef>
              <a:spcAft>
                <a:spcPts val="0"/>
              </a:spcAft>
              <a:buClrTx/>
              <a:buSzPct val="100000"/>
              <a:buFontTx/>
              <a:buNone/>
              <a:tabLst/>
              <a:defRPr sz="1800"/>
            </a:pPr>
            <a:br>
              <a:rPr lang="en-US" sz="1200" dirty="0"/>
            </a:br>
            <a:r>
              <a:rPr lang="en-US" sz="1200" dirty="0"/>
              <a:t>WVU has been a major supporter of our efforts and will continue to do so. We have discussed an expanded partnership and more opportunities for students as well. </a:t>
            </a:r>
          </a:p>
          <a:p>
            <a:pPr marL="0" marR="0" lvl="0" indent="0" algn="l" defTabSz="914400" rtl="0" eaLnBrk="1" fontAlgn="auto" latinLnBrk="0" hangingPunct="1">
              <a:lnSpc>
                <a:spcPct val="117999"/>
              </a:lnSpc>
              <a:spcBef>
                <a:spcPts val="0"/>
              </a:spcBef>
              <a:spcAft>
                <a:spcPts val="0"/>
              </a:spcAft>
              <a:buClrTx/>
              <a:buSzPct val="100000"/>
              <a:buFontTx/>
              <a:buNone/>
              <a:tabLst/>
              <a:defRPr sz="1800"/>
            </a:pPr>
            <a:br>
              <a:rPr lang="en-US" sz="1200" dirty="0"/>
            </a:br>
            <a:r>
              <a:rPr lang="en-US" sz="1200" dirty="0"/>
              <a:t>Kristen Garcia, Scouting America National Director of Corporate Engagement and Strategic Partnerships is committed to expanding sponsorship opportunities. If you have any plans for donations of supplies, please make sure I am looped in to ensure we recognize that appropriately. </a:t>
            </a:r>
          </a:p>
          <a:p>
            <a:pPr marL="0" marR="0" lvl="0" indent="0" algn="l" defTabSz="914400" rtl="0" eaLnBrk="1" fontAlgn="auto" latinLnBrk="0" hangingPunct="1">
              <a:lnSpc>
                <a:spcPct val="117999"/>
              </a:lnSpc>
              <a:spcBef>
                <a:spcPts val="0"/>
              </a:spcBef>
              <a:spcAft>
                <a:spcPts val="0"/>
              </a:spcAft>
              <a:buClrTx/>
              <a:buSzPct val="100000"/>
              <a:buFontTx/>
              <a:buNone/>
              <a:tabLst/>
              <a:defRPr sz="1800"/>
            </a:pPr>
            <a:endParaRPr lang="en-US" sz="1200" dirty="0"/>
          </a:p>
          <a:p>
            <a:pPr marL="0" marR="0" lvl="0" indent="0" algn="l" defTabSz="914400" rtl="0" eaLnBrk="1" fontAlgn="auto" latinLnBrk="0" hangingPunct="1">
              <a:lnSpc>
                <a:spcPct val="117999"/>
              </a:lnSpc>
              <a:spcBef>
                <a:spcPts val="0"/>
              </a:spcBef>
              <a:spcAft>
                <a:spcPts val="0"/>
              </a:spcAft>
              <a:buClrTx/>
              <a:buSzPct val="100000"/>
              <a:buFontTx/>
              <a:buNone/>
              <a:tabLst/>
              <a:defRPr sz="1800"/>
            </a:pPr>
            <a:r>
              <a:rPr lang="en-US" sz="1200" dirty="0"/>
              <a:t>Finally, I’m also excited to have David Berry back in HQ. David is the chair of the National Safe Scouting Committee and we are aligned in an effort to better partner with our various workstreams in Scouting that support Health and Wellness, in addition to obtaining and analyzing better data at the Jamboree. </a:t>
            </a:r>
          </a:p>
          <a:p>
            <a:pPr marL="0" marR="0" lvl="0" indent="0" algn="l" defTabSz="914400" rtl="0" eaLnBrk="1" fontAlgn="auto" latinLnBrk="0" hangingPunct="1">
              <a:lnSpc>
                <a:spcPct val="117999"/>
              </a:lnSpc>
              <a:spcBef>
                <a:spcPts val="0"/>
              </a:spcBef>
              <a:spcAft>
                <a:spcPts val="0"/>
              </a:spcAft>
              <a:buClrTx/>
              <a:buSzPct val="100000"/>
              <a:buFontTx/>
              <a:buNone/>
              <a:tabLst/>
              <a:defRPr sz="1800"/>
            </a:pPr>
            <a:endParaRPr lang="en-US" sz="1200" dirty="0"/>
          </a:p>
          <a:p>
            <a:pPr marL="0" marR="0" lvl="0" indent="0" algn="l" defTabSz="914400" rtl="0" eaLnBrk="1" fontAlgn="auto" latinLnBrk="0" hangingPunct="1">
              <a:lnSpc>
                <a:spcPct val="117999"/>
              </a:lnSpc>
              <a:spcBef>
                <a:spcPts val="0"/>
              </a:spcBef>
              <a:spcAft>
                <a:spcPts val="0"/>
              </a:spcAft>
              <a:buClrTx/>
              <a:buSzPct val="100000"/>
              <a:buFontTx/>
              <a:buNone/>
              <a:tabLst/>
              <a:defRPr sz="1800"/>
            </a:pPr>
            <a:endParaRPr lang="en-US" sz="1200" dirty="0"/>
          </a:p>
          <a:p>
            <a:pPr marL="0" lvl="0" indent="0">
              <a:lnSpc>
                <a:spcPct val="117999"/>
              </a:lnSpc>
              <a:buSzPct val="100000"/>
              <a:buNone/>
              <a:defRPr sz="1800"/>
            </a:pPr>
            <a:endParaRPr lang="en-US" sz="1200" dirty="0"/>
          </a:p>
        </p:txBody>
      </p:sp>
      <p:sp>
        <p:nvSpPr>
          <p:cNvPr id="4" name="Slide Number Placeholder 3"/>
          <p:cNvSpPr>
            <a:spLocks noGrp="1"/>
          </p:cNvSpPr>
          <p:nvPr>
            <p:ph type="sldNum" sz="quarter" idx="5"/>
          </p:nvPr>
        </p:nvSpPr>
        <p:spPr/>
        <p:txBody>
          <a:bodyPr/>
          <a:lstStyle/>
          <a:p>
            <a:fld id="{F135BCE8-B749-45C1-A314-CB6485DCB1CB}" type="slidenum">
              <a:rPr lang="en-US" smtClean="0"/>
              <a:t>4</a:t>
            </a:fld>
            <a:endParaRPr lang="en-US"/>
          </a:p>
        </p:txBody>
      </p:sp>
    </p:spTree>
    <p:extLst>
      <p:ext uri="{BB962C8B-B14F-4D97-AF65-F5344CB8AC3E}">
        <p14:creationId xmlns:p14="http://schemas.microsoft.com/office/powerpoint/2010/main" val="38000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0" algn="l" rtl="0" fontAlgn="base">
              <a:spcBef>
                <a:spcPts val="0"/>
              </a:spcBef>
              <a:spcAft>
                <a:spcPts val="0"/>
              </a:spcAft>
            </a:pPr>
            <a:r>
              <a:rPr lang="en-US" sz="1800" b="0" i="0" dirty="0">
                <a:solidFill>
                  <a:srgbClr val="000000"/>
                </a:solidFill>
                <a:effectLst/>
                <a:highlight>
                  <a:srgbClr val="FFFFFF"/>
                </a:highlight>
                <a:latin typeface="Arial" panose="020B0604020202020204" pitchFamily="34" charset="0"/>
              </a:rPr>
              <a:t>You know, growing up today is pretty complicated for young people. I’ve got two awesome kids, Andrew, who’s 12, and Olivia, who’s 10. Andy’s a 2nd class Scout, plays the euphonium, and is a star winger on his soccer team. Olivia’s a performer; she’s been involved with the SF Opera and even has been an actress in some YouTube projects. They’re both super busy with activities, which is great because otherwise, they’d be stuck to their screens all day. They bring so much joy into my life. They’ve grown up in this digital age and went through the COVID pandemic while still in elementary school.</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Growing up in a two physician household, their worries about COVID were pretty intense, especially since we were working in high-risk environments during the early days of the pandemic. We’ve really focused on their wellness and emotional intelligence. We’re lucky to have the resources to support them, but I know not every family has the ability to provide the same.</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Research shows that COVID and screen time, especially with social media, can have negative effects on young people’s mental health. Young adults on social media are more prone to depression and even higher suicide risks. Since 2000, suicide rates have jumped 87% for females aged 15-24 and 30% for males. Studies using fMRI have shown that teen brains aged about three years in just ten months during the pandemic, similar to trauma responses.</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Scouting America is in a great spot to teach young people about emotional intelligence and online safety, just like learning to build a fire or use a knife safely. Scouting’s had its challenges, but it’s time to remind everyone why we’re the top choice for youth development.</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Personally, without Scouting, and especially the Order of the Arrow, I wouldn’t be where I am today. My medical school interviews focused more on my leadership experiences with the Order of the Arrow than anything else. Many of you have heard about Elevate Your Well-Being. It’s my passion project, partly for kids like Andrew and Olivia, and partly because I’m a survivor of abuse in Scouting and in my home. Growing up in McKeesport, PA, a struggling steel town, I joined Scouting at 11. My first troop was tough; I faced degrading bullying from older scouts. After that troop dissolved, I joined another, but faced grooming and abuse from an Assistant Scoutmaster, who was also a priest at my church. That troop also dissolved, and he was eventually defrocked. I was a Life Scout then, needing to finish my Eagle project.</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I graduated high school early and started college at 16, working nearly full-time to support myself. I joined a third troop because I could drive to meetings. At that time, Family Life became a required merit badge. While working on it, the merit badge counselor would hold sessions in a windowless, large storage closet in the troop meeting room... for "privacy." I felt incredibly uncomfortable with the setting and the conversations that occurred in that room, so I stopped attending meetings. I stayed registered in Scouting because I was elected lodge chief and later served as a national OA youth officer in 1997. I am hopeful to be one of the first to apply for the alternate path to Eagle that is near approval. </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It took a long time to find the courage to seek therapy and process that trauma. I’m sharing this with you because it’s therapeutic for me and gives context to the wellness work I want us to pursue. Instead of becoming a claimant, I’m advocating for wellness and belonging throughout the organization.</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I believe Scouting is a safe place for young people to grow and learn. I shared my story because I believe in the work that we all do to support health and wellness, and it's time to show Scouting America how we can help organization wide. Elevate Your Well-Being. It’s going to be transformative, teaching young people essential life skills for online safety, to handle tough emotions, and to recognize when peers need support. It’ll be a new value proposition for parents considering programs for their kids and will make Scouting America even safer for all young people.</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Our program will include integrated mental health and wellness spaces at our clinics at Altitude Adjustment areas, offering digital detox, hydration, cooling, and collaborative face-to-face activities combined passive wellness learning. Peak Wellness will showcase innovative and interactive ways to experience and learn well-being.</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I encourage you all to check out the executive summary on the Health &amp; Wellness staff site. Our core leadership team is welcome to join the planning. We’re partnering with West Virginia University, the US Department of Homeland Security, and many Scouting America committees. Elevate Your Well-Being will be part of the Jamboree report to the National Executive Board. Everyone I’ve talked to is supportive, and we’re seeking major sponsors to support rank advancement and merit badge requirements. Our partners and the EYWB team will ensure all proposals and activities are age-appropriate and science-based.</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A further goal is to align Scouting America efforts around MESH standards, adult mental health first aid training, and peer-to-peer training and awareness. I am committed to achieving this vision, which will extend beyond the Jamboree. </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Our wellness leads will pair with young adult leads to help plan and deliver this program. In your recruitment for the Jamboree, please promote this program in addition to medical and mental health services.  </a:t>
            </a:r>
          </a:p>
          <a:p>
            <a:pPr algn="l" fontAlgn="base"/>
            <a:br>
              <a:rPr lang="en-US" sz="1800" b="0" i="0" dirty="0">
                <a:solidFill>
                  <a:srgbClr val="000000"/>
                </a:solidFill>
                <a:effectLst/>
                <a:highlight>
                  <a:srgbClr val="FFFFFF"/>
                </a:highlight>
                <a:latin typeface="Arial" panose="020B0604020202020204" pitchFamily="34" charset="0"/>
              </a:rPr>
            </a:br>
            <a:endParaRPr lang="en-US" sz="1800" b="0" i="0" dirty="0">
              <a:solidFill>
                <a:srgbClr val="000000"/>
              </a:solidFill>
              <a:effectLst/>
              <a:highlight>
                <a:srgbClr val="FFFFFF"/>
              </a:highlight>
              <a:latin typeface="Arial" panose="020B0604020202020204" pitchFamily="34" charset="0"/>
            </a:endParaRPr>
          </a:p>
          <a:p>
            <a:pPr algn="l" fontAlgn="base"/>
            <a:r>
              <a:rPr lang="en-US" sz="1800" b="0" i="0" dirty="0">
                <a:solidFill>
                  <a:srgbClr val="000000"/>
                </a:solidFill>
                <a:effectLst/>
                <a:highlight>
                  <a:srgbClr val="FFFFFF"/>
                </a:highlight>
                <a:latin typeface="Arial" panose="020B0604020202020204" pitchFamily="34" charset="0"/>
              </a:rPr>
              <a:t>As we move forward with the Elevate Your Well-Being initiative, I encourage each of you to take time to focus on your own wellness journey. Between now and the Jamboree, let's commit to prioritizing our mental and emotional health, just as we aim to do for the young people we serve. Whether it's through mindfulness practices, physical activity, or simply taking a moment to breathe and reflect, every step we take towards our own well-being strengthens our ability to support others. Together, we can create a culture of wellness and belonging that resonates throughout Scouting America. Let's lead by example and make a positive impact, starting with ourselves.</a:t>
            </a:r>
          </a:p>
          <a:p>
            <a:endParaRPr lang="en-US" sz="1800" dirty="0"/>
          </a:p>
        </p:txBody>
      </p:sp>
      <p:sp>
        <p:nvSpPr>
          <p:cNvPr id="4" name="Slide Number Placeholder 3"/>
          <p:cNvSpPr>
            <a:spLocks noGrp="1"/>
          </p:cNvSpPr>
          <p:nvPr>
            <p:ph type="sldNum" sz="quarter" idx="5"/>
          </p:nvPr>
        </p:nvSpPr>
        <p:spPr/>
        <p:txBody>
          <a:bodyPr/>
          <a:lstStyle/>
          <a:p>
            <a:fld id="{F135BCE8-B749-45C1-A314-CB6485DCB1CB}" type="slidenum">
              <a:rPr lang="en-US" smtClean="0"/>
              <a:t>5</a:t>
            </a:fld>
            <a:endParaRPr lang="en-US"/>
          </a:p>
        </p:txBody>
      </p:sp>
    </p:spTree>
    <p:extLst>
      <p:ext uri="{BB962C8B-B14F-4D97-AF65-F5344CB8AC3E}">
        <p14:creationId xmlns:p14="http://schemas.microsoft.com/office/powerpoint/2010/main" val="2938051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I’ve been a medical staff member since 2013. I am of the firm belief that you cannot overcommunicate. It’s been top of mind for me to improve our communication, for the lead up to the event as well as onsite. We are going to first discuss the tools I am using for lead up – Google Groups and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Hubspot</a:t>
            </a:r>
            <a:r>
              <a:rPr lang="en-US" sz="1100" dirty="0">
                <a:effectLst/>
                <a:latin typeface="Calibri" panose="020F0502020204030204" pitchFamily="34" charset="0"/>
                <a:ea typeface="Calibri" panose="020F0502020204030204" pitchFamily="34" charset="0"/>
                <a:cs typeface="Times New Roman" panose="02020603050405020304" pitchFamily="18" charset="0"/>
              </a:rPr>
              <a:t>. Note the QR codes and hyperlinks. I will send out slides and plan to add the google links to the staff site.</a:t>
            </a:r>
          </a:p>
          <a:p>
            <a:pPr marL="0" marR="0" lvl="0" indent="0">
              <a:lnSpc>
                <a:spcPct val="107000"/>
              </a:lnSpc>
              <a:spcBef>
                <a:spcPts val="0"/>
              </a:spcBef>
              <a:spcAft>
                <a:spcPts val="0"/>
              </a:spcAft>
              <a:buFont typeface="Symbol" panose="05050102010706020507" pitchFamily="18" charset="2"/>
              <a:buNone/>
            </a:pP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Many of the core leadership team have joined the google group and many of those that joined have found their way to the google group. The google group is open to the public for now but will likely be changed to private invite in another month or two once the complete team is identified and onboarded. If you haven’t joined the group, this QR code will allow you to do so. If you’ve already been invited to the google chat, that QR code would allow you to finish joining the chat. If you have not yet been invited to the chat, that link will also allow you to request access to the chat – provided that you have joined the group. Hopefully this step will solve the issue that’s been faced with joining the group. You may need to link a non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gmail</a:t>
            </a:r>
            <a:r>
              <a:rPr lang="en-US" sz="1100" dirty="0">
                <a:effectLst/>
                <a:latin typeface="Calibri" panose="020F0502020204030204" pitchFamily="34" charset="0"/>
                <a:ea typeface="Calibri" panose="020F0502020204030204" pitchFamily="34" charset="0"/>
                <a:cs typeface="Times New Roman" panose="02020603050405020304" pitchFamily="18" charset="0"/>
              </a:rPr>
              <a:t> account to google in order to join, in some cases. This will be prompted once you try to join.</a:t>
            </a:r>
          </a:p>
          <a:p>
            <a:pPr marL="0" marR="0" lvl="0" indent="0">
              <a:lnSpc>
                <a:spcPct val="107000"/>
              </a:lnSpc>
              <a:spcBef>
                <a:spcPts val="0"/>
              </a:spcBef>
              <a:spcAft>
                <a:spcPts val="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Also, please be sure to turn on notification settings. I want to use our meeting time efficiently, and if we can have conversations on the google chat, it will allow for a more streamlined agenda in meetings to come. Because of the meeting cadence through summer of ‘25, this will also allow for communication and problem solving between meetings. The google group does have an attached g drive for our file storage in lieu of Dropbox. It will have more reliable, current info by Q2 2025.</a:t>
            </a:r>
          </a:p>
          <a:p>
            <a:pPr marL="0" marR="0" lvl="0" indent="0">
              <a:lnSpc>
                <a:spcPct val="107000"/>
              </a:lnSpc>
              <a:spcBef>
                <a:spcPts val="0"/>
              </a:spcBef>
              <a:spcAft>
                <a:spcPts val="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bottom QR code links to the staff website. This will be a continual work in progress. It currently includes the interest link for the HubSpot mailing list, a budding content library, org charts, and my previous emails. The plan is to add items such as treatment guides and other admin updates. We can also add a clinic page. </a:t>
            </a:r>
          </a:p>
          <a:p>
            <a:pPr marL="0" marR="0" lvl="0" indent="0">
              <a:lnSpc>
                <a:spcPct val="107000"/>
              </a:lnSpc>
              <a:spcBef>
                <a:spcPts val="0"/>
              </a:spcBef>
              <a:spcAft>
                <a:spcPts val="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Please do not create other pages for your clinics, the Jamboree Admin team and the national office are asking that all pages be directed through jamboree.scouting.org. I have permission from the Executive Committee to have a staff website as proof of concept for future events and for continued use of a platform like HubSpot, but JST wide. Any clinics wanting to manage a linked page to the site will need to learn HubSpot, but it’s a simple point and click interface and is a breeze to learn.</a:t>
            </a:r>
          </a:p>
        </p:txBody>
      </p:sp>
      <p:sp>
        <p:nvSpPr>
          <p:cNvPr id="4" name="Slide Number Placeholder 3"/>
          <p:cNvSpPr>
            <a:spLocks noGrp="1"/>
          </p:cNvSpPr>
          <p:nvPr>
            <p:ph type="sldNum" sz="quarter" idx="5"/>
          </p:nvPr>
        </p:nvSpPr>
        <p:spPr/>
        <p:txBody>
          <a:bodyPr/>
          <a:lstStyle/>
          <a:p>
            <a:fld id="{F135BCE8-B749-45C1-A314-CB6485DCB1CB}" type="slidenum">
              <a:rPr lang="en-US" smtClean="0"/>
              <a:t>6</a:t>
            </a:fld>
            <a:endParaRPr lang="en-US"/>
          </a:p>
        </p:txBody>
      </p:sp>
    </p:spTree>
    <p:extLst>
      <p:ext uri="{BB962C8B-B14F-4D97-AF65-F5344CB8AC3E}">
        <p14:creationId xmlns:p14="http://schemas.microsoft.com/office/powerpoint/2010/main" val="305975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Cerner EHR has been a source of frustration for many staff members at recent Jamborees, despite a great partnership with their company. Ideally, an EHR should improve coordination of care, provide an easy interface for documentation, be a reliable source of data, and allow for resource optimization. Finding a better solution was also a priority for me for 2026. The data set from 2023 demonstrated that Cerner isn’t the answer to our needs – there were many incomplete encounters compromising data accuracy… though arrival patterns to the clinics is one analysis that may be helpful in our planning. The g drive will soon contain the data dashboard from 2023.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As you know, we’ve had a lot of paper processes and the files were stored digitally, but sometimes in a variety of different places. Communications between facilities and with medical HQ for important functions like opening/closing procedures, deliveries, nonurgent transport, and one call have been done by phone with paper reporting.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 was shocked to hear that we didn’t do a full inventory out of our supplies in 2023 because many consumable supplies were just returned to WVU. We can and should do better. I’ve invested a lot of time in the early planning phase to identify a company that could create a custom solution for us. I’m pleased to report that we are nearly through the discovery phase with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Thinkitive</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 Event EHR is a comprehensive app that Scouting America will own for future use, at less than ½ of the cost of one Cerner contract for Jamboree support. It will improve patient flow along with internal and external communication.</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software will be user-friendly and template based. It is designed for device use from phones to tablets to laptops. This will decrease our IT footprint and need for printing as well. Automated processes for notifications to base camp and Jamboree HQ, scheduled notifications for emergency contacts with secure messaging, and transfer processes to our partnering hospitals will provide better coordination and notification of care. Task functionality and chat will allow us to make many paper processes and requests online. Inventory functionality will allow for better tracking of supply use and allow for automated PAR reorder level requests, among other bells and whistles.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 have identified an EHR lead, Josh Wallenstein, who will be taking over for the testing and training portion of the build. I expect this to occur in the coming months. Training will be a much lighter lift than we have experienced for Cerner. We will add information to the staff site content library as the build continues and testing will occur in summer 2025 at the summit via Bryan Wilson and his team.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l" fontAlgn="ctr"/>
            <a:r>
              <a:rPr lang="en-US" sz="1100" dirty="0">
                <a:effectLst/>
                <a:latin typeface="Calibri" panose="020F0502020204030204" pitchFamily="34" charset="0"/>
                <a:ea typeface="Calibri" panose="020F0502020204030204" pitchFamily="34" charset="0"/>
                <a:cs typeface="Times New Roman" panose="02020603050405020304" pitchFamily="18" charset="0"/>
              </a:rPr>
              <a:t>I have secured a contract with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ReadyDoc</a:t>
            </a:r>
            <a:r>
              <a:rPr lang="en-US" sz="1100" dirty="0">
                <a:effectLst/>
                <a:latin typeface="Calibri" panose="020F0502020204030204" pitchFamily="34" charset="0"/>
                <a:ea typeface="Calibri" panose="020F0502020204030204" pitchFamily="34" charset="0"/>
                <a:cs typeface="Times New Roman" panose="02020603050405020304" pitchFamily="18" charset="0"/>
              </a:rPr>
              <a:t> to help offset the tremendous amount of work we all put into credentialing our team for a summit health services permit.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ReadyDoc</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0" dirty="0">
                <a:solidFill>
                  <a:srgbClr val="757575"/>
                </a:solidFill>
                <a:effectLst/>
              </a:rPr>
              <a:t>allows you as the user to upload credential documents to the Ready Doc™ platform. It allows for the leadership team to review documents without having to match file names to a person. This means spending less time on credentialing. In addition, the platform auto verifies credentials and monitors databanks for alerts for expiring credentials or credentials facing any sanctions. </a:t>
            </a:r>
            <a:r>
              <a:rPr lang="en-US" sz="1200" b="0" dirty="0">
                <a:solidFill>
                  <a:srgbClr val="757575"/>
                </a:solidFill>
                <a:effectLst/>
              </a:rPr>
              <a:t>We will also test this platform at the Summit in 2025 and I do not expect any training on the platform to occur until late 2025. At the present time, the full credentialing service with auto verification is not available for all of the types of providers we have for Jamboree, but the company is making us a use case to implement for all of our provider types. Even if that doesn’t happen to the full extent, the user upload and some of the features are available for all. As with the EHR, content will be uploaded to the content library as I learn more. </a:t>
            </a:r>
            <a:endParaRPr lang="en-US" sz="1600" b="0" dirty="0">
              <a:solidFill>
                <a:srgbClr val="757575"/>
              </a:solidFill>
              <a:effectLst/>
            </a:endParaRPr>
          </a:p>
        </p:txBody>
      </p:sp>
      <p:sp>
        <p:nvSpPr>
          <p:cNvPr id="4" name="Slide Number Placeholder 3"/>
          <p:cNvSpPr>
            <a:spLocks noGrp="1"/>
          </p:cNvSpPr>
          <p:nvPr>
            <p:ph type="sldNum" sz="quarter" idx="5"/>
          </p:nvPr>
        </p:nvSpPr>
        <p:spPr/>
        <p:txBody>
          <a:bodyPr/>
          <a:lstStyle/>
          <a:p>
            <a:fld id="{F135BCE8-B749-45C1-A314-CB6485DCB1CB}" type="slidenum">
              <a:rPr lang="en-US" smtClean="0"/>
              <a:t>7</a:t>
            </a:fld>
            <a:endParaRPr lang="en-US"/>
          </a:p>
        </p:txBody>
      </p:sp>
    </p:spTree>
    <p:extLst>
      <p:ext uri="{BB962C8B-B14F-4D97-AF65-F5344CB8AC3E}">
        <p14:creationId xmlns:p14="http://schemas.microsoft.com/office/powerpoint/2010/main" val="3071742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0" lvl="0" indent="0">
              <a:lnSpc>
                <a:spcPct val="117999"/>
              </a:lnSpc>
              <a:buSzPct val="100000"/>
              <a:buNone/>
              <a:defRPr sz="1800"/>
            </a:pPr>
            <a:endParaRPr lang="en-US" sz="1200" dirty="0"/>
          </a:p>
        </p:txBody>
      </p:sp>
      <p:sp>
        <p:nvSpPr>
          <p:cNvPr id="4" name="Slide Number Placeholder 3"/>
          <p:cNvSpPr>
            <a:spLocks noGrp="1"/>
          </p:cNvSpPr>
          <p:nvPr>
            <p:ph type="sldNum" sz="quarter" idx="5"/>
          </p:nvPr>
        </p:nvSpPr>
        <p:spPr/>
        <p:txBody>
          <a:bodyPr/>
          <a:lstStyle/>
          <a:p>
            <a:fld id="{F135BCE8-B749-45C1-A314-CB6485DCB1CB}" type="slidenum">
              <a:rPr lang="en-US" smtClean="0"/>
              <a:t>8</a:t>
            </a:fld>
            <a:endParaRPr lang="en-US"/>
          </a:p>
        </p:txBody>
      </p:sp>
    </p:spTree>
    <p:extLst>
      <p:ext uri="{BB962C8B-B14F-4D97-AF65-F5344CB8AC3E}">
        <p14:creationId xmlns:p14="http://schemas.microsoft.com/office/powerpoint/2010/main" val="4262912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0" lvl="0" indent="0">
              <a:lnSpc>
                <a:spcPct val="117999"/>
              </a:lnSpc>
              <a:buSzPct val="100000"/>
              <a:buNone/>
              <a:defRPr sz="1800"/>
            </a:pPr>
            <a:endParaRPr lang="en-US" sz="1200" dirty="0"/>
          </a:p>
        </p:txBody>
      </p:sp>
      <p:sp>
        <p:nvSpPr>
          <p:cNvPr id="4" name="Slide Number Placeholder 3"/>
          <p:cNvSpPr>
            <a:spLocks noGrp="1"/>
          </p:cNvSpPr>
          <p:nvPr>
            <p:ph type="sldNum" sz="quarter" idx="5"/>
          </p:nvPr>
        </p:nvSpPr>
        <p:spPr/>
        <p:txBody>
          <a:bodyPr/>
          <a:lstStyle/>
          <a:p>
            <a:fld id="{F135BCE8-B749-45C1-A314-CB6485DCB1CB}" type="slidenum">
              <a:rPr lang="en-US" smtClean="0"/>
              <a:t>9</a:t>
            </a:fld>
            <a:endParaRPr lang="en-US"/>
          </a:p>
        </p:txBody>
      </p:sp>
    </p:spTree>
    <p:extLst>
      <p:ext uri="{BB962C8B-B14F-4D97-AF65-F5344CB8AC3E}">
        <p14:creationId xmlns:p14="http://schemas.microsoft.com/office/powerpoint/2010/main" val="416821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889553" y="10348131"/>
            <a:ext cx="11381462" cy="769441"/>
          </a:xfrm>
          <a:prstGeom prst="rect">
            <a:avLst/>
          </a:prstGeom>
        </p:spPr>
        <p:txBody>
          <a:bodyPr wrap="square" lIns="0" tIns="0" rIns="0" bIns="0">
            <a:spAutoFit/>
          </a:bodyPr>
          <a:lstStyle>
            <a:lvl1pPr>
              <a:defRPr sz="5000" b="1" i="0">
                <a:solidFill>
                  <a:schemeClr val="bg1"/>
                </a:solidFill>
                <a:latin typeface="Trebuchet MS"/>
                <a:cs typeface="Trebuchet MS"/>
              </a:defRPr>
            </a:lvl1pPr>
          </a:lstStyle>
          <a:p>
            <a:endParaRPr/>
          </a:p>
        </p:txBody>
      </p:sp>
      <p:sp>
        <p:nvSpPr>
          <p:cNvPr id="3" name="Holder 3"/>
          <p:cNvSpPr>
            <a:spLocks noGrp="1"/>
          </p:cNvSpPr>
          <p:nvPr>
            <p:ph type="subTitle" idx="4"/>
          </p:nvPr>
        </p:nvSpPr>
        <p:spPr>
          <a:xfrm>
            <a:off x="3251121" y="6827520"/>
            <a:ext cx="1517189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1083707" y="2804160"/>
            <a:ext cx="942825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1162181" y="2804160"/>
            <a:ext cx="942825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89552" y="10576731"/>
            <a:ext cx="16707712" cy="787400"/>
          </a:xfrm>
          <a:prstGeom prst="rect">
            <a:avLst/>
          </a:prstGeom>
        </p:spPr>
        <p:txBody>
          <a:bodyPr wrap="square" lIns="0" tIns="0" rIns="0" bIns="0">
            <a:spAutoFit/>
          </a:bodyPr>
          <a:lstStyle>
            <a:lvl1pPr>
              <a:defRPr sz="50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1083707" y="2804160"/>
            <a:ext cx="1950672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7369207" y="11338560"/>
            <a:ext cx="693572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83707" y="11338560"/>
            <a:ext cx="4985052"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10/12/2024</a:t>
            </a:fld>
            <a:endParaRPr lang="en-US"/>
          </a:p>
        </p:txBody>
      </p:sp>
      <p:sp>
        <p:nvSpPr>
          <p:cNvPr id="6" name="Holder 6"/>
          <p:cNvSpPr>
            <a:spLocks noGrp="1"/>
          </p:cNvSpPr>
          <p:nvPr>
            <p:ph type="sldNum" sz="quarter" idx="7"/>
          </p:nvPr>
        </p:nvSpPr>
        <p:spPr>
          <a:xfrm>
            <a:off x="15605379" y="11338560"/>
            <a:ext cx="498505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3.svg"/><Relationship Id="rId18" Type="http://schemas.openxmlformats.org/officeDocument/2006/relationships/hyperlink" Target="http://ggacbsa-21688059.hs-sites.com/2026jamboree-0" TargetMode="External"/><Relationship Id="rId3" Type="http://schemas.openxmlformats.org/officeDocument/2006/relationships/image" Target="../media/image5.png"/><Relationship Id="rId7" Type="http://schemas.openxmlformats.org/officeDocument/2006/relationships/image" Target="../media/image12.svg"/><Relationship Id="rId12" Type="http://schemas.openxmlformats.org/officeDocument/2006/relationships/image" Target="../media/image22.png"/><Relationship Id="rId17" Type="http://schemas.openxmlformats.org/officeDocument/2006/relationships/hyperlink" Target="https://groups.google.com/g/nsj-26-healthwellness" TargetMode="External"/><Relationship Id="rId2" Type="http://schemas.openxmlformats.org/officeDocument/2006/relationships/notesSlide" Target="../notesSlides/notesSlide6.xml"/><Relationship Id="rId16" Type="http://schemas.openxmlformats.org/officeDocument/2006/relationships/image" Target="../media/image25.sv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21.svg"/><Relationship Id="rId5" Type="http://schemas.openxmlformats.org/officeDocument/2006/relationships/image" Target="../media/image10.sv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hyperlink" Target="https://chat.google.com/room/AAAACNKKgdo?cls=7"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2.sv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27.png"/><Relationship Id="rId5" Type="http://schemas.openxmlformats.org/officeDocument/2006/relationships/image" Target="../media/image10.sv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black and brown topographic map&#10;&#10;Description automatically generated">
            <a:extLst>
              <a:ext uri="{FF2B5EF4-FFF2-40B4-BE49-F238E27FC236}">
                <a16:creationId xmlns:a16="http://schemas.microsoft.com/office/drawing/2014/main" id="{E4CB1970-713B-EE51-8ACC-D8125C7A86B1}"/>
              </a:ext>
            </a:extLst>
          </p:cNvPr>
          <p:cNvPicPr>
            <a:picLocks noChangeAspect="1"/>
          </p:cNvPicPr>
          <p:nvPr/>
        </p:nvPicPr>
        <p:blipFill>
          <a:blip r:embed="rId3">
            <a:extLst>
              <a:ext uri="{28A0092B-C50C-407E-A947-70E740481C1C}">
                <a14:useLocalDpi xmlns:a14="http://schemas.microsoft.com/office/drawing/2010/main" val="0"/>
              </a:ext>
            </a:extLst>
          </a:blip>
          <a:srcRect l="1521" r="14381" b="40637"/>
          <a:stretch/>
        </p:blipFill>
        <p:spPr>
          <a:xfrm>
            <a:off x="0" y="-50075"/>
            <a:ext cx="21674138" cy="8889275"/>
          </a:xfrm>
          <a:prstGeom prst="rect">
            <a:avLst/>
          </a:prstGeom>
        </p:spPr>
      </p:pic>
      <p:sp>
        <p:nvSpPr>
          <p:cNvPr id="12" name="Rectangle 11">
            <a:extLst>
              <a:ext uri="{FF2B5EF4-FFF2-40B4-BE49-F238E27FC236}">
                <a16:creationId xmlns:a16="http://schemas.microsoft.com/office/drawing/2014/main" id="{AAE08AFA-88B6-3773-4674-E13D03D167B4}"/>
              </a:ext>
            </a:extLst>
          </p:cNvPr>
          <p:cNvSpPr/>
          <p:nvPr/>
        </p:nvSpPr>
        <p:spPr>
          <a:xfrm>
            <a:off x="46434" y="440184"/>
            <a:ext cx="21581269" cy="12146527"/>
          </a:xfrm>
          <a:prstGeom prst="rect">
            <a:avLst/>
          </a:prstGeom>
          <a:solidFill>
            <a:schemeClr val="bg1">
              <a:alpha val="625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andscape&#10;&#10;Description automatically generated">
            <a:extLst>
              <a:ext uri="{FF2B5EF4-FFF2-40B4-BE49-F238E27FC236}">
                <a16:creationId xmlns:a16="http://schemas.microsoft.com/office/drawing/2014/main" id="{C6D6D6F4-0D93-6B6A-B201-8ED0A4DE73BD}"/>
              </a:ext>
            </a:extLst>
          </p:cNvPr>
          <p:cNvPicPr>
            <a:picLocks noChangeAspect="1"/>
          </p:cNvPicPr>
          <p:nvPr/>
        </p:nvPicPr>
        <p:blipFill>
          <a:blip r:embed="rId4">
            <a:extLst>
              <a:ext uri="{28A0092B-C50C-407E-A947-70E740481C1C}">
                <a14:useLocalDpi xmlns:a14="http://schemas.microsoft.com/office/drawing/2010/main" val="0"/>
              </a:ext>
            </a:extLst>
          </a:blip>
          <a:srcRect l="23835" r="34009" b="29438"/>
          <a:stretch/>
        </p:blipFill>
        <p:spPr>
          <a:xfrm>
            <a:off x="338138" y="2794000"/>
            <a:ext cx="21428869" cy="9220200"/>
          </a:xfrm>
          <a:prstGeom prst="rect">
            <a:avLst/>
          </a:prstGeom>
        </p:spPr>
      </p:pic>
      <p:sp>
        <p:nvSpPr>
          <p:cNvPr id="6" name="Rectangle 5">
            <a:extLst>
              <a:ext uri="{FF2B5EF4-FFF2-40B4-BE49-F238E27FC236}">
                <a16:creationId xmlns:a16="http://schemas.microsoft.com/office/drawing/2014/main" id="{A5B685FB-3014-EEDC-6082-5787F27535FC}"/>
              </a:ext>
            </a:extLst>
          </p:cNvPr>
          <p:cNvSpPr/>
          <p:nvPr/>
        </p:nvSpPr>
        <p:spPr>
          <a:xfrm>
            <a:off x="152400" y="152400"/>
            <a:ext cx="21428869" cy="11887200"/>
          </a:xfrm>
          <a:prstGeom prst="rect">
            <a:avLst/>
          </a:prstGeom>
          <a:noFill/>
          <a:ln w="330200">
            <a:solidFill>
              <a:srgbClr val="ED1B23"/>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DD0F28-1868-8D73-C8D5-C5C764BEF818}"/>
              </a:ext>
            </a:extLst>
          </p:cNvPr>
          <p:cNvSpPr/>
          <p:nvPr/>
        </p:nvSpPr>
        <p:spPr>
          <a:xfrm>
            <a:off x="152400" y="152400"/>
            <a:ext cx="21428869" cy="11887200"/>
          </a:xfrm>
          <a:prstGeom prst="rect">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hexagon with a cross and text&#10;&#10;Description automatically generated">
            <a:extLst>
              <a:ext uri="{FF2B5EF4-FFF2-40B4-BE49-F238E27FC236}">
                <a16:creationId xmlns:a16="http://schemas.microsoft.com/office/drawing/2014/main" id="{07E8B475-95B2-DC22-B7F3-E6CFBE58053B}"/>
              </a:ext>
            </a:extLst>
          </p:cNvPr>
          <p:cNvPicPr>
            <a:picLocks noChangeAspect="1"/>
          </p:cNvPicPr>
          <p:nvPr/>
        </p:nvPicPr>
        <p:blipFill>
          <a:blip r:embed="rId5"/>
          <a:stretch>
            <a:fillRect/>
          </a:stretch>
        </p:blipFill>
        <p:spPr>
          <a:xfrm>
            <a:off x="822828" y="644526"/>
            <a:ext cx="4616488" cy="5288189"/>
          </a:xfrm>
          <a:prstGeom prst="rect">
            <a:avLst/>
          </a:prstGeom>
        </p:spPr>
      </p:pic>
      <p:pic>
        <p:nvPicPr>
          <p:cNvPr id="4" name="Picture 3" descr="A logo with a red triangle on it&#10;&#10;Description automatically generated">
            <a:extLst>
              <a:ext uri="{FF2B5EF4-FFF2-40B4-BE49-F238E27FC236}">
                <a16:creationId xmlns:a16="http://schemas.microsoft.com/office/drawing/2014/main" id="{80CCCF95-4255-67A7-386F-8754BB3BFAA3}"/>
              </a:ext>
            </a:extLst>
          </p:cNvPr>
          <p:cNvPicPr>
            <a:picLocks noChangeAspect="1"/>
          </p:cNvPicPr>
          <p:nvPr/>
        </p:nvPicPr>
        <p:blipFill>
          <a:blip r:embed="rId6"/>
          <a:stretch>
            <a:fillRect/>
          </a:stretch>
        </p:blipFill>
        <p:spPr>
          <a:xfrm>
            <a:off x="10014637" y="7425046"/>
            <a:ext cx="10836673" cy="3945908"/>
          </a:xfrm>
          <a:prstGeom prst="rect">
            <a:avLst/>
          </a:prstGeom>
        </p:spPr>
      </p:pic>
      <p:sp>
        <p:nvSpPr>
          <p:cNvPr id="5" name="Title 1">
            <a:extLst>
              <a:ext uri="{FF2B5EF4-FFF2-40B4-BE49-F238E27FC236}">
                <a16:creationId xmlns:a16="http://schemas.microsoft.com/office/drawing/2014/main" id="{A239425D-7757-6C3D-46FD-F481F7C067F5}"/>
              </a:ext>
            </a:extLst>
          </p:cNvPr>
          <p:cNvSpPr txBox="1">
            <a:spLocks/>
          </p:cNvSpPr>
          <p:nvPr/>
        </p:nvSpPr>
        <p:spPr>
          <a:xfrm>
            <a:off x="8437418" y="2536793"/>
            <a:ext cx="12413892" cy="2356499"/>
          </a:xfrm>
          <a:prstGeom prst="rect">
            <a:avLst/>
          </a:prstGeom>
          <a:noFill/>
        </p:spPr>
        <p:txBody>
          <a:bodyPr vert="horz" lIns="162556" tIns="81278" rIns="162556" bIns="81278" rtlCol="0" anchor="ctr">
            <a:noAutofit/>
          </a:bodyPr>
          <a:lstStyle>
            <a:defPPr>
              <a:defRPr lang="en-US"/>
            </a:defPPr>
            <a:lvl1pPr marL="0" algn="l" defTabSz="1625529" rtl="0" eaLnBrk="1" latinLnBrk="0" hangingPunct="1">
              <a:defRPr sz="3200" kern="1200">
                <a:solidFill>
                  <a:schemeClr val="tx1"/>
                </a:solidFill>
                <a:latin typeface="+mn-lt"/>
                <a:ea typeface="+mn-ea"/>
                <a:cs typeface="+mn-cs"/>
              </a:defRPr>
            </a:lvl1pPr>
            <a:lvl2pPr marL="812764" algn="l" defTabSz="1625529" rtl="0" eaLnBrk="1" latinLnBrk="0" hangingPunct="1">
              <a:defRPr sz="3200" kern="1200">
                <a:solidFill>
                  <a:schemeClr val="tx1"/>
                </a:solidFill>
                <a:latin typeface="+mn-lt"/>
                <a:ea typeface="+mn-ea"/>
                <a:cs typeface="+mn-cs"/>
              </a:defRPr>
            </a:lvl2pPr>
            <a:lvl3pPr marL="1625529" algn="l" defTabSz="1625529" rtl="0" eaLnBrk="1" latinLnBrk="0" hangingPunct="1">
              <a:defRPr sz="3200" kern="1200">
                <a:solidFill>
                  <a:schemeClr val="tx1"/>
                </a:solidFill>
                <a:latin typeface="+mn-lt"/>
                <a:ea typeface="+mn-ea"/>
                <a:cs typeface="+mn-cs"/>
              </a:defRPr>
            </a:lvl3pPr>
            <a:lvl4pPr marL="2438293" algn="l" defTabSz="1625529" rtl="0" eaLnBrk="1" latinLnBrk="0" hangingPunct="1">
              <a:defRPr sz="3200" kern="1200">
                <a:solidFill>
                  <a:schemeClr val="tx1"/>
                </a:solidFill>
                <a:latin typeface="+mn-lt"/>
                <a:ea typeface="+mn-ea"/>
                <a:cs typeface="+mn-cs"/>
              </a:defRPr>
            </a:lvl4pPr>
            <a:lvl5pPr marL="3251058" algn="l" defTabSz="1625529" rtl="0" eaLnBrk="1" latinLnBrk="0" hangingPunct="1">
              <a:defRPr sz="3200" kern="1200">
                <a:solidFill>
                  <a:schemeClr val="tx1"/>
                </a:solidFill>
                <a:latin typeface="+mn-lt"/>
                <a:ea typeface="+mn-ea"/>
                <a:cs typeface="+mn-cs"/>
              </a:defRPr>
            </a:lvl5pPr>
            <a:lvl6pPr marL="4063822" algn="l" defTabSz="1625529" rtl="0" eaLnBrk="1" latinLnBrk="0" hangingPunct="1">
              <a:defRPr sz="3200" kern="1200">
                <a:solidFill>
                  <a:schemeClr val="tx1"/>
                </a:solidFill>
                <a:latin typeface="+mn-lt"/>
                <a:ea typeface="+mn-ea"/>
                <a:cs typeface="+mn-cs"/>
              </a:defRPr>
            </a:lvl6pPr>
            <a:lvl7pPr marL="4876587" algn="l" defTabSz="1625529" rtl="0" eaLnBrk="1" latinLnBrk="0" hangingPunct="1">
              <a:defRPr sz="3200" kern="1200">
                <a:solidFill>
                  <a:schemeClr val="tx1"/>
                </a:solidFill>
                <a:latin typeface="+mn-lt"/>
                <a:ea typeface="+mn-ea"/>
                <a:cs typeface="+mn-cs"/>
              </a:defRPr>
            </a:lvl7pPr>
            <a:lvl8pPr marL="5689351" algn="l" defTabSz="1625529" rtl="0" eaLnBrk="1" latinLnBrk="0" hangingPunct="1">
              <a:defRPr sz="3200" kern="1200">
                <a:solidFill>
                  <a:schemeClr val="tx1"/>
                </a:solidFill>
                <a:latin typeface="+mn-lt"/>
                <a:ea typeface="+mn-ea"/>
                <a:cs typeface="+mn-cs"/>
              </a:defRPr>
            </a:lvl8pPr>
            <a:lvl9pPr marL="6502116" algn="l" defTabSz="1625529" rtl="0" eaLnBrk="1" latinLnBrk="0" hangingPunct="1">
              <a:defRPr sz="3200" kern="1200">
                <a:solidFill>
                  <a:schemeClr val="tx1"/>
                </a:solidFill>
                <a:latin typeface="+mn-lt"/>
                <a:ea typeface="+mn-ea"/>
                <a:cs typeface="+mn-cs"/>
              </a:defRPr>
            </a:lvl9pPr>
          </a:lstStyle>
          <a:p>
            <a:pPr marL="0" marR="0" lvl="0" indent="0" algn="r" defTabSz="1625529" rtl="0" eaLnBrk="1" fontAlgn="auto" latinLnBrk="0" hangingPunct="1">
              <a:lnSpc>
                <a:spcPct val="90000"/>
              </a:lnSpc>
              <a:spcBef>
                <a:spcPct val="0"/>
              </a:spcBef>
              <a:spcAft>
                <a:spcPts val="0"/>
              </a:spcAft>
              <a:buClrTx/>
              <a:buSzTx/>
              <a:buFontTx/>
              <a:buNone/>
              <a:tabLst/>
              <a:defRPr/>
            </a:pPr>
            <a:r>
              <a:rPr kumimoji="0" lang="en-US" sz="13800" i="0" u="none" strike="noStrike" kern="1200" cap="none" spc="0" normalizeH="0" baseline="0" noProof="0" dirty="0">
                <a:ln>
                  <a:noFill/>
                </a:ln>
                <a:solidFill>
                  <a:srgbClr val="DA2128"/>
                </a:solidFill>
                <a:uLnTx/>
                <a:uFillTx/>
                <a:latin typeface="Museo Sans Display" panose="02000000000000000000" pitchFamily="2" charset="0"/>
                <a:ea typeface="+mj-ea"/>
                <a:cs typeface="+mj-cs"/>
              </a:rPr>
              <a:t>Staff Meeting</a:t>
            </a:r>
          </a:p>
          <a:p>
            <a:pPr marL="0" marR="0" lvl="0" indent="0" algn="r" defTabSz="1625529" rtl="0" eaLnBrk="1" fontAlgn="auto" latinLnBrk="0" hangingPunct="1">
              <a:lnSpc>
                <a:spcPct val="90000"/>
              </a:lnSpc>
              <a:spcBef>
                <a:spcPct val="0"/>
              </a:spcBef>
              <a:spcAft>
                <a:spcPts val="0"/>
              </a:spcAft>
              <a:buClrTx/>
              <a:buSzTx/>
              <a:buFontTx/>
              <a:buNone/>
              <a:tabLst/>
              <a:defRPr/>
            </a:pPr>
            <a:r>
              <a:rPr lang="en-US" sz="7200" dirty="0">
                <a:solidFill>
                  <a:srgbClr val="DA2128"/>
                </a:solidFill>
                <a:latin typeface="Museo Sans Display" panose="02000000000000000000" pitchFamily="2" charset="0"/>
                <a:ea typeface="+mj-ea"/>
                <a:cs typeface="+mj-cs"/>
              </a:rPr>
              <a:t>10.14.2024</a:t>
            </a:r>
          </a:p>
          <a:p>
            <a:pPr marL="0" marR="0" lvl="0" indent="0" algn="l" defTabSz="1625529"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DA2128"/>
              </a:solidFill>
              <a:effectLst>
                <a:outerShdw blurRad="38100" dist="38100" dir="2700000" algn="tl">
                  <a:srgbClr val="000000">
                    <a:alpha val="43137"/>
                  </a:srgbClr>
                </a:outerShdw>
              </a:effectLst>
              <a:uLnTx/>
              <a:uFillTx/>
              <a:latin typeface="Calibri" panose="020F0502020204030204"/>
              <a:ea typeface="+mj-ea"/>
              <a:cs typeface="+mj-cs"/>
            </a:endParaRPr>
          </a:p>
        </p:txBody>
      </p:sp>
    </p:spTree>
    <p:extLst>
      <p:ext uri="{BB962C8B-B14F-4D97-AF65-F5344CB8AC3E}">
        <p14:creationId xmlns:p14="http://schemas.microsoft.com/office/powerpoint/2010/main" val="1000803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9" name="Picture 8">
            <a:extLst>
              <a:ext uri="{FF2B5EF4-FFF2-40B4-BE49-F238E27FC236}">
                <a16:creationId xmlns:a16="http://schemas.microsoft.com/office/drawing/2014/main" id="{1DCC020A-73CF-3B71-A796-213000C1E612}"/>
              </a:ext>
            </a:extLst>
          </p:cNvPr>
          <p:cNvPicPr>
            <a:picLocks noChangeAspect="1"/>
          </p:cNvPicPr>
          <p:nvPr/>
        </p:nvPicPr>
        <p:blipFill>
          <a:blip r:embed="rId3">
            <a:alphaModFix amt="50000"/>
          </a:blip>
          <a:stretch>
            <a:fillRect/>
          </a:stretch>
        </p:blipFill>
        <p:spPr>
          <a:xfrm>
            <a:off x="38232" y="-21771"/>
            <a:ext cx="21847837" cy="12192002"/>
          </a:xfrm>
          <a:prstGeom prst="rect">
            <a:avLst/>
          </a:prstGeom>
        </p:spPr>
      </p:pic>
      <p:pic>
        <p:nvPicPr>
          <p:cNvPr id="2" name="Picture 1" descr="A red hexagon with white text and a black background&#10;&#10;Description automatically generated">
            <a:extLst>
              <a:ext uri="{FF2B5EF4-FFF2-40B4-BE49-F238E27FC236}">
                <a16:creationId xmlns:a16="http://schemas.microsoft.com/office/drawing/2014/main" id="{17604B1C-8694-FBDE-9C0B-F80E9301A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363" y="842649"/>
            <a:ext cx="4631737" cy="5345880"/>
          </a:xfrm>
          <a:prstGeom prst="rect">
            <a:avLst/>
          </a:prstGeom>
        </p:spPr>
      </p:pic>
      <p:pic>
        <p:nvPicPr>
          <p:cNvPr id="7" name="Picture 6" descr="A hexagon with a cross and text&#10;&#10;Description automatically generated">
            <a:extLst>
              <a:ext uri="{FF2B5EF4-FFF2-40B4-BE49-F238E27FC236}">
                <a16:creationId xmlns:a16="http://schemas.microsoft.com/office/drawing/2014/main" id="{0A4B7C35-38AF-4C46-A295-49B7F3412DE7}"/>
              </a:ext>
            </a:extLst>
          </p:cNvPr>
          <p:cNvPicPr>
            <a:picLocks noChangeAspect="1"/>
          </p:cNvPicPr>
          <p:nvPr/>
        </p:nvPicPr>
        <p:blipFill>
          <a:blip r:embed="rId5"/>
          <a:stretch>
            <a:fillRect/>
          </a:stretch>
        </p:blipFill>
        <p:spPr>
          <a:xfrm>
            <a:off x="1484078" y="6179614"/>
            <a:ext cx="4616488" cy="5288189"/>
          </a:xfrm>
          <a:prstGeom prst="rect">
            <a:avLst/>
          </a:prstGeom>
        </p:spPr>
      </p:pic>
      <p:sp>
        <p:nvSpPr>
          <p:cNvPr id="5" name="Title 1">
            <a:extLst>
              <a:ext uri="{FF2B5EF4-FFF2-40B4-BE49-F238E27FC236}">
                <a16:creationId xmlns:a16="http://schemas.microsoft.com/office/drawing/2014/main" id="{DE2B2371-2EB9-3840-2343-1699F680F1EC}"/>
              </a:ext>
            </a:extLst>
          </p:cNvPr>
          <p:cNvSpPr txBox="1">
            <a:spLocks/>
          </p:cNvSpPr>
          <p:nvPr/>
        </p:nvSpPr>
        <p:spPr>
          <a:xfrm>
            <a:off x="7941077" y="113806"/>
            <a:ext cx="12345187" cy="2182091"/>
          </a:xfrm>
          <a:prstGeom prst="rect">
            <a:avLst/>
          </a:prstGeom>
          <a:noFill/>
          <a:effectLst>
            <a:outerShdw blurRad="50800" dist="38100" dir="2700000" algn="tl" rotWithShape="0">
              <a:prstClr val="black">
                <a:alpha val="40000"/>
              </a:prstClr>
            </a:outerShdw>
          </a:effectLst>
        </p:spPr>
        <p:txBody>
          <a:bodyPr vert="horz" lIns="162556" tIns="81278" rIns="162556" bIns="81278" rtlCol="0" anchor="ctr">
            <a:noAutofit/>
          </a:bodyPr>
          <a:lstStyle>
            <a:defPPr>
              <a:defRPr lang="en-US"/>
            </a:defPPr>
            <a:lvl1pPr marL="0" algn="l" defTabSz="1625529" rtl="0" eaLnBrk="1" latinLnBrk="0" hangingPunct="1">
              <a:defRPr sz="3200" kern="1200">
                <a:solidFill>
                  <a:schemeClr val="tx1"/>
                </a:solidFill>
                <a:latin typeface="+mn-lt"/>
                <a:ea typeface="+mn-ea"/>
                <a:cs typeface="+mn-cs"/>
              </a:defRPr>
            </a:lvl1pPr>
            <a:lvl2pPr marL="812764" algn="l" defTabSz="1625529" rtl="0" eaLnBrk="1" latinLnBrk="0" hangingPunct="1">
              <a:defRPr sz="3200" kern="1200">
                <a:solidFill>
                  <a:schemeClr val="tx1"/>
                </a:solidFill>
                <a:latin typeface="+mn-lt"/>
                <a:ea typeface="+mn-ea"/>
                <a:cs typeface="+mn-cs"/>
              </a:defRPr>
            </a:lvl2pPr>
            <a:lvl3pPr marL="1625529" algn="l" defTabSz="1625529" rtl="0" eaLnBrk="1" latinLnBrk="0" hangingPunct="1">
              <a:defRPr sz="3200" kern="1200">
                <a:solidFill>
                  <a:schemeClr val="tx1"/>
                </a:solidFill>
                <a:latin typeface="+mn-lt"/>
                <a:ea typeface="+mn-ea"/>
                <a:cs typeface="+mn-cs"/>
              </a:defRPr>
            </a:lvl3pPr>
            <a:lvl4pPr marL="2438293" algn="l" defTabSz="1625529" rtl="0" eaLnBrk="1" latinLnBrk="0" hangingPunct="1">
              <a:defRPr sz="3200" kern="1200">
                <a:solidFill>
                  <a:schemeClr val="tx1"/>
                </a:solidFill>
                <a:latin typeface="+mn-lt"/>
                <a:ea typeface="+mn-ea"/>
                <a:cs typeface="+mn-cs"/>
              </a:defRPr>
            </a:lvl4pPr>
            <a:lvl5pPr marL="3251058" algn="l" defTabSz="1625529" rtl="0" eaLnBrk="1" latinLnBrk="0" hangingPunct="1">
              <a:defRPr sz="3200" kern="1200">
                <a:solidFill>
                  <a:schemeClr val="tx1"/>
                </a:solidFill>
                <a:latin typeface="+mn-lt"/>
                <a:ea typeface="+mn-ea"/>
                <a:cs typeface="+mn-cs"/>
              </a:defRPr>
            </a:lvl5pPr>
            <a:lvl6pPr marL="4063822" algn="l" defTabSz="1625529" rtl="0" eaLnBrk="1" latinLnBrk="0" hangingPunct="1">
              <a:defRPr sz="3200" kern="1200">
                <a:solidFill>
                  <a:schemeClr val="tx1"/>
                </a:solidFill>
                <a:latin typeface="+mn-lt"/>
                <a:ea typeface="+mn-ea"/>
                <a:cs typeface="+mn-cs"/>
              </a:defRPr>
            </a:lvl6pPr>
            <a:lvl7pPr marL="4876587" algn="l" defTabSz="1625529" rtl="0" eaLnBrk="1" latinLnBrk="0" hangingPunct="1">
              <a:defRPr sz="3200" kern="1200">
                <a:solidFill>
                  <a:schemeClr val="tx1"/>
                </a:solidFill>
                <a:latin typeface="+mn-lt"/>
                <a:ea typeface="+mn-ea"/>
                <a:cs typeface="+mn-cs"/>
              </a:defRPr>
            </a:lvl7pPr>
            <a:lvl8pPr marL="5689351" algn="l" defTabSz="1625529" rtl="0" eaLnBrk="1" latinLnBrk="0" hangingPunct="1">
              <a:defRPr sz="3200" kern="1200">
                <a:solidFill>
                  <a:schemeClr val="tx1"/>
                </a:solidFill>
                <a:latin typeface="+mn-lt"/>
                <a:ea typeface="+mn-ea"/>
                <a:cs typeface="+mn-cs"/>
              </a:defRPr>
            </a:lvl8pPr>
            <a:lvl9pPr marL="6502116" algn="l" defTabSz="1625529" rtl="0" eaLnBrk="1" latinLnBrk="0" hangingPunct="1">
              <a:defRPr sz="3200" kern="1200">
                <a:solidFill>
                  <a:schemeClr val="tx1"/>
                </a:solidFill>
                <a:latin typeface="+mn-lt"/>
                <a:ea typeface="+mn-ea"/>
                <a:cs typeface="+mn-cs"/>
              </a:defRPr>
            </a:lvl9pPr>
          </a:lstStyle>
          <a:p>
            <a:pPr marL="0" marR="0" lvl="0" indent="0" defTabSz="1625529" rtl="0" eaLnBrk="1" fontAlgn="auto" latinLnBrk="0" hangingPunct="1">
              <a:lnSpc>
                <a:spcPct val="90000"/>
              </a:lnSpc>
              <a:spcBef>
                <a:spcPct val="0"/>
              </a:spcBef>
              <a:spcAft>
                <a:spcPts val="0"/>
              </a:spcAft>
              <a:buClrTx/>
              <a:buSzTx/>
              <a:buFontTx/>
              <a:buNone/>
              <a:tabLst/>
              <a:defRPr/>
            </a:pPr>
            <a:r>
              <a:rPr kumimoji="0" lang="en-US" sz="10000" b="1"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rPr>
              <a:t>Next Steps</a:t>
            </a:r>
            <a:endParaRPr kumimoji="0" lang="en-US" sz="10000"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endParaRPr>
          </a:p>
        </p:txBody>
      </p:sp>
      <p:sp>
        <p:nvSpPr>
          <p:cNvPr id="3" name="TextBox 2">
            <a:extLst>
              <a:ext uri="{FF2B5EF4-FFF2-40B4-BE49-F238E27FC236}">
                <a16:creationId xmlns:a16="http://schemas.microsoft.com/office/drawing/2014/main" id="{C8EEE2D2-D6BA-B0DE-80D8-D99FA08A3386}"/>
              </a:ext>
            </a:extLst>
          </p:cNvPr>
          <p:cNvSpPr txBox="1"/>
          <p:nvPr/>
        </p:nvSpPr>
        <p:spPr>
          <a:xfrm>
            <a:off x="8375073" y="2431473"/>
            <a:ext cx="12947072" cy="6169125"/>
          </a:xfrm>
          <a:prstGeom prst="rect">
            <a:avLst/>
          </a:prstGeom>
          <a:noFill/>
        </p:spPr>
        <p:txBody>
          <a:bodyPr wrap="square" rtlCol="0">
            <a:spAutoFit/>
          </a:bodyPr>
          <a:lstStyle/>
          <a:p>
            <a:pPr marL="0" marR="0">
              <a:lnSpc>
                <a:spcPct val="107000"/>
              </a:lnSpc>
              <a:spcBef>
                <a:spcPts val="0"/>
              </a:spcBef>
              <a:spcAft>
                <a:spcPts val="800"/>
              </a:spcAft>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Recruit! Recruit! Recruit!</a:t>
            </a:r>
          </a:p>
          <a:p>
            <a:pPr marL="0" marR="0">
              <a:lnSpc>
                <a:spcPct val="107000"/>
              </a:lnSpc>
              <a:spcBef>
                <a:spcPts val="0"/>
              </a:spcBef>
              <a:spcAft>
                <a:spcPts val="800"/>
              </a:spcAft>
            </a:pPr>
            <a:r>
              <a:rPr lang="en-US" sz="6000" dirty="0">
                <a:solidFill>
                  <a:srgbClr val="2479AF"/>
                </a:solidFill>
                <a:latin typeface="Museo Sans Display" panose="02000000000000000000" pitchFamily="2" charset="0"/>
                <a:ea typeface="Calibri" panose="020F0502020204030204" pitchFamily="34" charset="0"/>
                <a:cs typeface="Times New Roman" panose="02020603050405020304" pitchFamily="18" charset="0"/>
              </a:rPr>
              <a:t>	Staff site/interest form</a:t>
            </a:r>
            <a:endPar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Reg opening (fall/winter TBD)</a:t>
            </a:r>
          </a:p>
          <a:p>
            <a:pPr marL="342900" marR="0" lvl="0" indent="-342900">
              <a:lnSpc>
                <a:spcPct val="107000"/>
              </a:lnSpc>
              <a:spcBef>
                <a:spcPts val="0"/>
              </a:spcBef>
              <a:spcAft>
                <a:spcPts val="0"/>
              </a:spcAft>
              <a:buFont typeface="Symbol" panose="05050102010706020507" pitchFamily="18" charset="2"/>
              <a:buChar char=""/>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Jambo ExCom 1</a:t>
            </a:r>
            <a:r>
              <a:rPr lang="en-US" sz="6000" baseline="30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st</a:t>
            </a: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 weekend Nov</a:t>
            </a:r>
          </a:p>
          <a:p>
            <a:pPr marL="742950" marR="0" lvl="1" indent="-285750">
              <a:lnSpc>
                <a:spcPct val="107000"/>
              </a:lnSpc>
              <a:spcBef>
                <a:spcPts val="0"/>
              </a:spcBef>
              <a:spcAft>
                <a:spcPts val="0"/>
              </a:spcAft>
              <a:buFont typeface="Courier New" panose="02070309020205020404" pitchFamily="49" charset="0"/>
              <a:buChar char="o"/>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Update to follow</a:t>
            </a:r>
          </a:p>
          <a:p>
            <a:pPr marL="342900" marR="0" lvl="0" indent="-342900">
              <a:lnSpc>
                <a:spcPct val="107000"/>
              </a:lnSpc>
              <a:spcBef>
                <a:spcPts val="0"/>
              </a:spcBef>
              <a:spcAft>
                <a:spcPts val="800"/>
              </a:spcAft>
              <a:buFont typeface="Symbol" panose="05050102010706020507" pitchFamily="18" charset="2"/>
              <a:buChar char=""/>
            </a:pPr>
            <a:r>
              <a:rPr lang="en-US" sz="6000" dirty="0">
                <a:solidFill>
                  <a:srgbClr val="2479AF"/>
                </a:solidFill>
                <a:latin typeface="Museo Sans Display" panose="02000000000000000000" pitchFamily="2" charset="0"/>
                <a:ea typeface="Calibri" panose="020F0502020204030204" pitchFamily="34" charset="0"/>
                <a:cs typeface="Times New Roman" panose="02020603050405020304" pitchFamily="18" charset="0"/>
              </a:rPr>
              <a:t>Further updates as needed</a:t>
            </a:r>
            <a:endPar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1382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9" name="Picture 8">
            <a:extLst>
              <a:ext uri="{FF2B5EF4-FFF2-40B4-BE49-F238E27FC236}">
                <a16:creationId xmlns:a16="http://schemas.microsoft.com/office/drawing/2014/main" id="{1DCC020A-73CF-3B71-A796-213000C1E612}"/>
              </a:ext>
            </a:extLst>
          </p:cNvPr>
          <p:cNvPicPr>
            <a:picLocks noChangeAspect="1"/>
          </p:cNvPicPr>
          <p:nvPr/>
        </p:nvPicPr>
        <p:blipFill>
          <a:blip r:embed="rId3">
            <a:alphaModFix amt="50000"/>
          </a:blip>
          <a:stretch>
            <a:fillRect/>
          </a:stretch>
        </p:blipFill>
        <p:spPr>
          <a:xfrm>
            <a:off x="38232" y="-21771"/>
            <a:ext cx="21847837" cy="12192002"/>
          </a:xfrm>
          <a:prstGeom prst="rect">
            <a:avLst/>
          </a:prstGeom>
        </p:spPr>
      </p:pic>
      <p:pic>
        <p:nvPicPr>
          <p:cNvPr id="2" name="Picture 1" descr="A red hexagon with white text and a black background&#10;&#10;Description automatically generated">
            <a:extLst>
              <a:ext uri="{FF2B5EF4-FFF2-40B4-BE49-F238E27FC236}">
                <a16:creationId xmlns:a16="http://schemas.microsoft.com/office/drawing/2014/main" id="{17604B1C-8694-FBDE-9C0B-F80E9301A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363" y="842649"/>
            <a:ext cx="4631737" cy="5345880"/>
          </a:xfrm>
          <a:prstGeom prst="rect">
            <a:avLst/>
          </a:prstGeom>
        </p:spPr>
      </p:pic>
      <p:pic>
        <p:nvPicPr>
          <p:cNvPr id="7" name="Picture 6" descr="A hexagon with a cross and text&#10;&#10;Description automatically generated">
            <a:extLst>
              <a:ext uri="{FF2B5EF4-FFF2-40B4-BE49-F238E27FC236}">
                <a16:creationId xmlns:a16="http://schemas.microsoft.com/office/drawing/2014/main" id="{0A4B7C35-38AF-4C46-A295-49B7F3412DE7}"/>
              </a:ext>
            </a:extLst>
          </p:cNvPr>
          <p:cNvPicPr>
            <a:picLocks noChangeAspect="1"/>
          </p:cNvPicPr>
          <p:nvPr/>
        </p:nvPicPr>
        <p:blipFill>
          <a:blip r:embed="rId5"/>
          <a:stretch>
            <a:fillRect/>
          </a:stretch>
        </p:blipFill>
        <p:spPr>
          <a:xfrm>
            <a:off x="1484078" y="6179614"/>
            <a:ext cx="4616488" cy="5288189"/>
          </a:xfrm>
          <a:prstGeom prst="rect">
            <a:avLst/>
          </a:prstGeom>
        </p:spPr>
      </p:pic>
      <p:sp>
        <p:nvSpPr>
          <p:cNvPr id="5" name="Title 1">
            <a:extLst>
              <a:ext uri="{FF2B5EF4-FFF2-40B4-BE49-F238E27FC236}">
                <a16:creationId xmlns:a16="http://schemas.microsoft.com/office/drawing/2014/main" id="{DE2B2371-2EB9-3840-2343-1699F680F1EC}"/>
              </a:ext>
            </a:extLst>
          </p:cNvPr>
          <p:cNvSpPr txBox="1">
            <a:spLocks/>
          </p:cNvSpPr>
          <p:nvPr/>
        </p:nvSpPr>
        <p:spPr>
          <a:xfrm>
            <a:off x="9435507" y="5004953"/>
            <a:ext cx="10575523" cy="2182091"/>
          </a:xfrm>
          <a:prstGeom prst="rect">
            <a:avLst/>
          </a:prstGeom>
          <a:noFill/>
          <a:effectLst>
            <a:outerShdw blurRad="50800" dist="38100" dir="2700000" algn="tl" rotWithShape="0">
              <a:prstClr val="black">
                <a:alpha val="40000"/>
              </a:prstClr>
            </a:outerShdw>
          </a:effectLst>
        </p:spPr>
        <p:txBody>
          <a:bodyPr vert="horz" lIns="162556" tIns="81278" rIns="162556" bIns="81278" rtlCol="0" anchor="ctr">
            <a:noAutofit/>
          </a:bodyPr>
          <a:lstStyle>
            <a:defPPr>
              <a:defRPr lang="en-US"/>
            </a:defPPr>
            <a:lvl1pPr marL="0" algn="l" defTabSz="1625529" rtl="0" eaLnBrk="1" latinLnBrk="0" hangingPunct="1">
              <a:defRPr sz="3200" kern="1200">
                <a:solidFill>
                  <a:schemeClr val="tx1"/>
                </a:solidFill>
                <a:latin typeface="+mn-lt"/>
                <a:ea typeface="+mn-ea"/>
                <a:cs typeface="+mn-cs"/>
              </a:defRPr>
            </a:lvl1pPr>
            <a:lvl2pPr marL="812764" algn="l" defTabSz="1625529" rtl="0" eaLnBrk="1" latinLnBrk="0" hangingPunct="1">
              <a:defRPr sz="3200" kern="1200">
                <a:solidFill>
                  <a:schemeClr val="tx1"/>
                </a:solidFill>
                <a:latin typeface="+mn-lt"/>
                <a:ea typeface="+mn-ea"/>
                <a:cs typeface="+mn-cs"/>
              </a:defRPr>
            </a:lvl2pPr>
            <a:lvl3pPr marL="1625529" algn="l" defTabSz="1625529" rtl="0" eaLnBrk="1" latinLnBrk="0" hangingPunct="1">
              <a:defRPr sz="3200" kern="1200">
                <a:solidFill>
                  <a:schemeClr val="tx1"/>
                </a:solidFill>
                <a:latin typeface="+mn-lt"/>
                <a:ea typeface="+mn-ea"/>
                <a:cs typeface="+mn-cs"/>
              </a:defRPr>
            </a:lvl3pPr>
            <a:lvl4pPr marL="2438293" algn="l" defTabSz="1625529" rtl="0" eaLnBrk="1" latinLnBrk="0" hangingPunct="1">
              <a:defRPr sz="3200" kern="1200">
                <a:solidFill>
                  <a:schemeClr val="tx1"/>
                </a:solidFill>
                <a:latin typeface="+mn-lt"/>
                <a:ea typeface="+mn-ea"/>
                <a:cs typeface="+mn-cs"/>
              </a:defRPr>
            </a:lvl4pPr>
            <a:lvl5pPr marL="3251058" algn="l" defTabSz="1625529" rtl="0" eaLnBrk="1" latinLnBrk="0" hangingPunct="1">
              <a:defRPr sz="3200" kern="1200">
                <a:solidFill>
                  <a:schemeClr val="tx1"/>
                </a:solidFill>
                <a:latin typeface="+mn-lt"/>
                <a:ea typeface="+mn-ea"/>
                <a:cs typeface="+mn-cs"/>
              </a:defRPr>
            </a:lvl5pPr>
            <a:lvl6pPr marL="4063822" algn="l" defTabSz="1625529" rtl="0" eaLnBrk="1" latinLnBrk="0" hangingPunct="1">
              <a:defRPr sz="3200" kern="1200">
                <a:solidFill>
                  <a:schemeClr val="tx1"/>
                </a:solidFill>
                <a:latin typeface="+mn-lt"/>
                <a:ea typeface="+mn-ea"/>
                <a:cs typeface="+mn-cs"/>
              </a:defRPr>
            </a:lvl6pPr>
            <a:lvl7pPr marL="4876587" algn="l" defTabSz="1625529" rtl="0" eaLnBrk="1" latinLnBrk="0" hangingPunct="1">
              <a:defRPr sz="3200" kern="1200">
                <a:solidFill>
                  <a:schemeClr val="tx1"/>
                </a:solidFill>
                <a:latin typeface="+mn-lt"/>
                <a:ea typeface="+mn-ea"/>
                <a:cs typeface="+mn-cs"/>
              </a:defRPr>
            </a:lvl7pPr>
            <a:lvl8pPr marL="5689351" algn="l" defTabSz="1625529" rtl="0" eaLnBrk="1" latinLnBrk="0" hangingPunct="1">
              <a:defRPr sz="3200" kern="1200">
                <a:solidFill>
                  <a:schemeClr val="tx1"/>
                </a:solidFill>
                <a:latin typeface="+mn-lt"/>
                <a:ea typeface="+mn-ea"/>
                <a:cs typeface="+mn-cs"/>
              </a:defRPr>
            </a:lvl8pPr>
            <a:lvl9pPr marL="6502116" algn="l" defTabSz="1625529" rtl="0" eaLnBrk="1" latinLnBrk="0" hangingPunct="1">
              <a:defRPr sz="3200" kern="1200">
                <a:solidFill>
                  <a:schemeClr val="tx1"/>
                </a:solidFill>
                <a:latin typeface="+mn-lt"/>
                <a:ea typeface="+mn-ea"/>
                <a:cs typeface="+mn-cs"/>
              </a:defRPr>
            </a:lvl9pPr>
          </a:lstStyle>
          <a:p>
            <a:pPr marL="0" marR="0" lvl="0" indent="0" defTabSz="1625529" rtl="0" eaLnBrk="1" fontAlgn="auto" latinLnBrk="0" hangingPunct="1">
              <a:lnSpc>
                <a:spcPct val="90000"/>
              </a:lnSpc>
              <a:spcBef>
                <a:spcPct val="0"/>
              </a:spcBef>
              <a:spcAft>
                <a:spcPts val="0"/>
              </a:spcAft>
              <a:buClrTx/>
              <a:buSzTx/>
              <a:buFontTx/>
              <a:buNone/>
              <a:tabLst/>
              <a:defRPr/>
            </a:pPr>
            <a:r>
              <a:rPr lang="en-US" sz="10000" b="1" dirty="0">
                <a:ln w="25400">
                  <a:solidFill>
                    <a:schemeClr val="bg1">
                      <a:lumMod val="95000"/>
                    </a:schemeClr>
                  </a:solidFill>
                </a:ln>
                <a:solidFill>
                  <a:srgbClr val="ED1C24">
                    <a:alpha val="96000"/>
                  </a:srgbClr>
                </a:solidFill>
                <a:effectLst>
                  <a:outerShdw blurRad="38100" dist="38100" dir="2700000" algn="tl">
                    <a:schemeClr val="tx1"/>
                  </a:outerShdw>
                </a:effectLst>
                <a:latin typeface="Museo Sans Display" panose="02000000000000000000" pitchFamily="2" charset="0"/>
                <a:ea typeface="+mj-ea"/>
                <a:cs typeface="+mj-cs"/>
              </a:rPr>
              <a:t>Open Questions</a:t>
            </a:r>
            <a:endParaRPr kumimoji="0" lang="en-US" sz="10000"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endParaRPr>
          </a:p>
        </p:txBody>
      </p:sp>
    </p:spTree>
    <p:extLst>
      <p:ext uri="{BB962C8B-B14F-4D97-AF65-F5344CB8AC3E}">
        <p14:creationId xmlns:p14="http://schemas.microsoft.com/office/powerpoint/2010/main" val="138999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object 3"/>
          <p:cNvPicPr/>
          <p:nvPr/>
        </p:nvPicPr>
        <p:blipFill>
          <a:blip r:embed="rId3" cstate="print"/>
          <a:srcRect t="15938" b="9060"/>
          <a:stretch/>
        </p:blipFill>
        <p:spPr>
          <a:xfrm>
            <a:off x="30520" y="0"/>
            <a:ext cx="21674138" cy="12192000"/>
          </a:xfrm>
          <a:prstGeom prst="rect">
            <a:avLst/>
          </a:prstGeom>
          <a:gradFill>
            <a:gsLst>
              <a:gs pos="0">
                <a:schemeClr val="accent1">
                  <a:lumMod val="5000"/>
                  <a:lumOff val="95000"/>
                  <a:alpha val="0"/>
                </a:schemeClr>
              </a:gs>
              <a:gs pos="78000">
                <a:schemeClr val="tx1">
                  <a:lumMod val="0"/>
                  <a:alpha val="45000"/>
                </a:schemeClr>
              </a:gs>
            </a:gsLst>
            <a:lin ang="5400000" scaled="1"/>
          </a:gradFill>
        </p:spPr>
      </p:pic>
      <p:pic>
        <p:nvPicPr>
          <p:cNvPr id="6" name="object 6"/>
          <p:cNvPicPr/>
          <p:nvPr/>
        </p:nvPicPr>
        <p:blipFill>
          <a:blip r:embed="rId4" cstate="print"/>
          <a:stretch>
            <a:fillRect/>
          </a:stretch>
        </p:blipFill>
        <p:spPr>
          <a:xfrm>
            <a:off x="1404939" y="1303068"/>
            <a:ext cx="5332818" cy="6153457"/>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8C89C567-470F-6336-3F61-AC9C9ADAA7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362" y="7829549"/>
            <a:ext cx="21131407" cy="2724150"/>
          </a:xfrm>
          <a:prstGeom prst="rect">
            <a:avLst/>
          </a:prstGeom>
        </p:spPr>
      </p:pic>
      <p:pic>
        <p:nvPicPr>
          <p:cNvPr id="2" name="Picture 1" descr="A blue hexagon with white text and a black background&#10;&#10;Description automatically generated">
            <a:extLst>
              <a:ext uri="{FF2B5EF4-FFF2-40B4-BE49-F238E27FC236}">
                <a16:creationId xmlns:a16="http://schemas.microsoft.com/office/drawing/2014/main" id="{DC05C3A9-8FD6-4B61-F257-1E0B801BA0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53051" y="1291504"/>
            <a:ext cx="5332818" cy="614189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CC020A-73CF-3B71-A796-213000C1E612}"/>
              </a:ext>
            </a:extLst>
          </p:cNvPr>
          <p:cNvPicPr>
            <a:picLocks noChangeAspect="1"/>
          </p:cNvPicPr>
          <p:nvPr/>
        </p:nvPicPr>
        <p:blipFill>
          <a:blip r:embed="rId3">
            <a:alphaModFix amt="50000"/>
          </a:blip>
          <a:stretch>
            <a:fillRect/>
          </a:stretch>
        </p:blipFill>
        <p:spPr>
          <a:xfrm>
            <a:off x="0" y="-114302"/>
            <a:ext cx="21847837" cy="12420601"/>
          </a:xfrm>
          <a:prstGeom prst="rect">
            <a:avLst/>
          </a:prstGeom>
        </p:spPr>
      </p:pic>
      <p:pic>
        <p:nvPicPr>
          <p:cNvPr id="5" name="Picture 4" descr="Two girls posing for a picture">
            <a:extLst>
              <a:ext uri="{FF2B5EF4-FFF2-40B4-BE49-F238E27FC236}">
                <a16:creationId xmlns:a16="http://schemas.microsoft.com/office/drawing/2014/main" id="{0212B36E-2360-EDEB-1A91-19C37F6F3DEB}"/>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r="5500"/>
          <a:stretch/>
        </p:blipFill>
        <p:spPr>
          <a:xfrm>
            <a:off x="7560467" y="0"/>
            <a:ext cx="14113671" cy="12214653"/>
          </a:xfrm>
          <a:prstGeom prst="rect">
            <a:avLst/>
          </a:prstGeom>
          <a:effectLst>
            <a:outerShdw blurRad="50800" dist="50800" dir="5400000" algn="ctr" rotWithShape="0">
              <a:srgbClr val="000000">
                <a:alpha val="25000"/>
              </a:srgbClr>
            </a:outerShdw>
          </a:effectLst>
        </p:spPr>
      </p:pic>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alpha val="40000"/>
            </a:srgbClr>
          </a:solidFill>
        </p:spPr>
        <p:txBody>
          <a:bodyPr wrap="square" lIns="0" tIns="0" rIns="0" bIns="0" rtlCol="0"/>
          <a:lstStyle/>
          <a:p>
            <a:endParaRPr/>
          </a:p>
        </p:txBody>
      </p:sp>
      <p:sp>
        <p:nvSpPr>
          <p:cNvPr id="12" name="Title 1">
            <a:extLst>
              <a:ext uri="{FF2B5EF4-FFF2-40B4-BE49-F238E27FC236}">
                <a16:creationId xmlns:a16="http://schemas.microsoft.com/office/drawing/2014/main" id="{6971FBE1-98DD-D792-B879-5F324A2DDB48}"/>
              </a:ext>
            </a:extLst>
          </p:cNvPr>
          <p:cNvSpPr txBox="1">
            <a:spLocks/>
          </p:cNvSpPr>
          <p:nvPr/>
        </p:nvSpPr>
        <p:spPr>
          <a:xfrm>
            <a:off x="7683096" y="7621634"/>
            <a:ext cx="13868403" cy="4240626"/>
          </a:xfrm>
          <a:prstGeom prst="rect">
            <a:avLst/>
          </a:prstGeom>
          <a:noFill/>
          <a:effectLst>
            <a:outerShdw blurRad="50800" dist="38100" dir="2700000" algn="tl" rotWithShape="0">
              <a:prstClr val="black">
                <a:alpha val="40000"/>
              </a:prstClr>
            </a:outerShdw>
          </a:effectLst>
        </p:spPr>
        <p:txBody>
          <a:bodyPr vert="horz" lIns="162556" tIns="81278" rIns="162556" bIns="81278" rtlCol="0" anchor="ctr">
            <a:noAutofit/>
          </a:bodyPr>
          <a:lstStyle>
            <a:defPPr>
              <a:defRPr lang="en-US"/>
            </a:defPPr>
            <a:lvl1pPr marL="0" algn="l" defTabSz="1625529" rtl="0" eaLnBrk="1" latinLnBrk="0" hangingPunct="1">
              <a:defRPr sz="3200" kern="1200">
                <a:solidFill>
                  <a:schemeClr val="tx1"/>
                </a:solidFill>
                <a:latin typeface="+mn-lt"/>
                <a:ea typeface="+mn-ea"/>
                <a:cs typeface="+mn-cs"/>
              </a:defRPr>
            </a:lvl1pPr>
            <a:lvl2pPr marL="812764" algn="l" defTabSz="1625529" rtl="0" eaLnBrk="1" latinLnBrk="0" hangingPunct="1">
              <a:defRPr sz="3200" kern="1200">
                <a:solidFill>
                  <a:schemeClr val="tx1"/>
                </a:solidFill>
                <a:latin typeface="+mn-lt"/>
                <a:ea typeface="+mn-ea"/>
                <a:cs typeface="+mn-cs"/>
              </a:defRPr>
            </a:lvl2pPr>
            <a:lvl3pPr marL="1625529" algn="l" defTabSz="1625529" rtl="0" eaLnBrk="1" latinLnBrk="0" hangingPunct="1">
              <a:defRPr sz="3200" kern="1200">
                <a:solidFill>
                  <a:schemeClr val="tx1"/>
                </a:solidFill>
                <a:latin typeface="+mn-lt"/>
                <a:ea typeface="+mn-ea"/>
                <a:cs typeface="+mn-cs"/>
              </a:defRPr>
            </a:lvl3pPr>
            <a:lvl4pPr marL="2438293" algn="l" defTabSz="1625529" rtl="0" eaLnBrk="1" latinLnBrk="0" hangingPunct="1">
              <a:defRPr sz="3200" kern="1200">
                <a:solidFill>
                  <a:schemeClr val="tx1"/>
                </a:solidFill>
                <a:latin typeface="+mn-lt"/>
                <a:ea typeface="+mn-ea"/>
                <a:cs typeface="+mn-cs"/>
              </a:defRPr>
            </a:lvl4pPr>
            <a:lvl5pPr marL="3251058" algn="l" defTabSz="1625529" rtl="0" eaLnBrk="1" latinLnBrk="0" hangingPunct="1">
              <a:defRPr sz="3200" kern="1200">
                <a:solidFill>
                  <a:schemeClr val="tx1"/>
                </a:solidFill>
                <a:latin typeface="+mn-lt"/>
                <a:ea typeface="+mn-ea"/>
                <a:cs typeface="+mn-cs"/>
              </a:defRPr>
            </a:lvl5pPr>
            <a:lvl6pPr marL="4063822" algn="l" defTabSz="1625529" rtl="0" eaLnBrk="1" latinLnBrk="0" hangingPunct="1">
              <a:defRPr sz="3200" kern="1200">
                <a:solidFill>
                  <a:schemeClr val="tx1"/>
                </a:solidFill>
                <a:latin typeface="+mn-lt"/>
                <a:ea typeface="+mn-ea"/>
                <a:cs typeface="+mn-cs"/>
              </a:defRPr>
            </a:lvl6pPr>
            <a:lvl7pPr marL="4876587" algn="l" defTabSz="1625529" rtl="0" eaLnBrk="1" latinLnBrk="0" hangingPunct="1">
              <a:defRPr sz="3200" kern="1200">
                <a:solidFill>
                  <a:schemeClr val="tx1"/>
                </a:solidFill>
                <a:latin typeface="+mn-lt"/>
                <a:ea typeface="+mn-ea"/>
                <a:cs typeface="+mn-cs"/>
              </a:defRPr>
            </a:lvl7pPr>
            <a:lvl8pPr marL="5689351" algn="l" defTabSz="1625529" rtl="0" eaLnBrk="1" latinLnBrk="0" hangingPunct="1">
              <a:defRPr sz="3200" kern="1200">
                <a:solidFill>
                  <a:schemeClr val="tx1"/>
                </a:solidFill>
                <a:latin typeface="+mn-lt"/>
                <a:ea typeface="+mn-ea"/>
                <a:cs typeface="+mn-cs"/>
              </a:defRPr>
            </a:lvl8pPr>
            <a:lvl9pPr marL="6502116" algn="l" defTabSz="1625529" rtl="0" eaLnBrk="1" latinLnBrk="0" hangingPunct="1">
              <a:defRPr sz="3200" kern="1200">
                <a:solidFill>
                  <a:schemeClr val="tx1"/>
                </a:solidFill>
                <a:latin typeface="+mn-lt"/>
                <a:ea typeface="+mn-ea"/>
                <a:cs typeface="+mn-cs"/>
              </a:defRPr>
            </a:lvl9pPr>
          </a:lstStyle>
          <a:p>
            <a:pPr marL="0" marR="0" lvl="0" indent="0" algn="ctr" defTabSz="1625529" rtl="0" eaLnBrk="1" fontAlgn="auto" latinLnBrk="0" hangingPunct="1">
              <a:lnSpc>
                <a:spcPct val="90000"/>
              </a:lnSpc>
              <a:spcBef>
                <a:spcPct val="0"/>
              </a:spcBef>
              <a:spcAft>
                <a:spcPts val="0"/>
              </a:spcAft>
              <a:buClrTx/>
              <a:buSzTx/>
              <a:buFontTx/>
              <a:buNone/>
              <a:tabLst/>
              <a:defRPr/>
            </a:pPr>
            <a:r>
              <a:rPr kumimoji="0" lang="en-US" sz="16000" b="1"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rPr>
              <a:t>Welcome!</a:t>
            </a:r>
            <a:endParaRPr kumimoji="0" lang="en-US" sz="16000"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endParaRPr>
          </a:p>
          <a:p>
            <a:pPr marL="0" marR="0" lvl="0" indent="0" algn="ctr" defTabSz="1625529" rtl="0" eaLnBrk="1" fontAlgn="auto" latinLnBrk="0" hangingPunct="1">
              <a:lnSpc>
                <a:spcPct val="90000"/>
              </a:lnSpc>
              <a:spcBef>
                <a:spcPct val="0"/>
              </a:spcBef>
              <a:spcAft>
                <a:spcPts val="0"/>
              </a:spcAft>
              <a:buClrTx/>
              <a:buSzTx/>
              <a:buFontTx/>
              <a:buNone/>
              <a:tabLst/>
              <a:defRPr/>
            </a:pPr>
            <a:endParaRPr kumimoji="0" lang="en-US" sz="2400" b="1" dirty="0">
              <a:solidFill>
                <a:srgbClr val="DA2128"/>
              </a:solidFill>
              <a:effectLst>
                <a:outerShdw blurRad="38100" dist="38100" dir="2700000" algn="tl">
                  <a:srgbClr val="000000">
                    <a:alpha val="43137"/>
                  </a:srgbClr>
                </a:outerShdw>
              </a:effectLst>
              <a:latin typeface="Museo Sans Display" panose="02000000000000000000" pitchFamily="2" charset="0"/>
              <a:ea typeface="+mj-ea"/>
              <a:cs typeface="Calibri"/>
            </a:endParaRPr>
          </a:p>
          <a:p>
            <a:pPr marL="0" marR="0" lvl="0" indent="0" algn="ctr" defTabSz="1625529" rtl="0" eaLnBrk="1" fontAlgn="auto" latinLnBrk="0" hangingPunct="1">
              <a:lnSpc>
                <a:spcPct val="90000"/>
              </a:lnSpc>
              <a:spcBef>
                <a:spcPct val="0"/>
              </a:spcBef>
              <a:spcAft>
                <a:spcPts val="0"/>
              </a:spcAft>
              <a:buClrTx/>
              <a:buSzTx/>
              <a:buFontTx/>
              <a:buNone/>
              <a:tabLst/>
              <a:defRPr/>
            </a:pPr>
            <a:r>
              <a:rPr lang="en-US" sz="12000" i="0" u="none" strike="noStrike" kern="1200" cap="none" spc="0" normalizeH="0" baseline="0" noProof="0" dirty="0">
                <a:ln>
                  <a:noFill/>
                </a:ln>
                <a:solidFill>
                  <a:srgbClr val="C5DEF4"/>
                </a:solidFill>
                <a:effectLst>
                  <a:outerShdw blurRad="38100" dist="38100" dir="2700000" algn="tl">
                    <a:srgbClr val="000000">
                      <a:alpha val="43137"/>
                    </a:srgbClr>
                  </a:outerShdw>
                </a:effectLst>
                <a:uLnTx/>
                <a:uFillTx/>
                <a:latin typeface="Museo Sans Display" panose="02000000000000000000" pitchFamily="2" charset="0"/>
                <a:ea typeface="+mj-ea"/>
                <a:cs typeface="Calibri"/>
              </a:rPr>
              <a:t>Mission/Vision</a:t>
            </a:r>
          </a:p>
        </p:txBody>
      </p:sp>
      <p:pic>
        <p:nvPicPr>
          <p:cNvPr id="2" name="Picture 1" descr="A red hexagon with white text and a black background&#10;&#10;Description automatically generated">
            <a:extLst>
              <a:ext uri="{FF2B5EF4-FFF2-40B4-BE49-F238E27FC236}">
                <a16:creationId xmlns:a16="http://schemas.microsoft.com/office/drawing/2014/main" id="{17604B1C-8694-FBDE-9C0B-F80E9301A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363" y="842649"/>
            <a:ext cx="4631737" cy="5345880"/>
          </a:xfrm>
          <a:prstGeom prst="rect">
            <a:avLst/>
          </a:prstGeom>
        </p:spPr>
      </p:pic>
      <p:pic>
        <p:nvPicPr>
          <p:cNvPr id="7" name="Picture 6" descr="A hexagon with a cross and text&#10;&#10;Description automatically generated">
            <a:extLst>
              <a:ext uri="{FF2B5EF4-FFF2-40B4-BE49-F238E27FC236}">
                <a16:creationId xmlns:a16="http://schemas.microsoft.com/office/drawing/2014/main" id="{5A124A3D-193A-F3BF-E114-D9356870FFEA}"/>
              </a:ext>
            </a:extLst>
          </p:cNvPr>
          <p:cNvPicPr>
            <a:picLocks noChangeAspect="1"/>
          </p:cNvPicPr>
          <p:nvPr/>
        </p:nvPicPr>
        <p:blipFill>
          <a:blip r:embed="rId6"/>
          <a:stretch>
            <a:fillRect/>
          </a:stretch>
        </p:blipFill>
        <p:spPr>
          <a:xfrm>
            <a:off x="1484078" y="6179614"/>
            <a:ext cx="4616488" cy="5288189"/>
          </a:xfrm>
          <a:prstGeom prst="rect">
            <a:avLst/>
          </a:prstGeom>
        </p:spPr>
      </p:pic>
    </p:spTree>
    <p:extLst>
      <p:ext uri="{BB962C8B-B14F-4D97-AF65-F5344CB8AC3E}">
        <p14:creationId xmlns:p14="http://schemas.microsoft.com/office/powerpoint/2010/main" val="2281063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CC020A-73CF-3B71-A796-213000C1E612}"/>
              </a:ext>
            </a:extLst>
          </p:cNvPr>
          <p:cNvPicPr>
            <a:picLocks noChangeAspect="1"/>
          </p:cNvPicPr>
          <p:nvPr/>
        </p:nvPicPr>
        <p:blipFill>
          <a:blip r:embed="rId3">
            <a:alphaModFix amt="50000"/>
          </a:blip>
          <a:stretch>
            <a:fillRect/>
          </a:stretch>
        </p:blipFill>
        <p:spPr>
          <a:xfrm>
            <a:off x="0" y="-228601"/>
            <a:ext cx="21847837" cy="12420601"/>
          </a:xfrm>
          <a:prstGeom prst="rect">
            <a:avLst/>
          </a:prstGeom>
        </p:spPr>
      </p:pic>
      <p:pic>
        <p:nvPicPr>
          <p:cNvPr id="15" name="Picture 14" descr="A person wearing a flower headband and a skirt&#10;&#10;Description automatically generated">
            <a:extLst>
              <a:ext uri="{FF2B5EF4-FFF2-40B4-BE49-F238E27FC236}">
                <a16:creationId xmlns:a16="http://schemas.microsoft.com/office/drawing/2014/main" id="{A93FE1A9-DE51-2DDE-54B5-07DFC4A68E3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7559396" y="-1"/>
            <a:ext cx="14113675" cy="18818233"/>
          </a:xfrm>
          <a:prstGeom prst="rect">
            <a:avLst/>
          </a:prstGeom>
        </p:spPr>
      </p:pic>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alpha val="40000"/>
            </a:srgbClr>
          </a:solidFill>
        </p:spPr>
        <p:txBody>
          <a:bodyPr vert="vert270" wrap="square" lIns="0" tIns="0" rIns="0" bIns="0" rtlCol="0">
            <a:scene3d>
              <a:camera prst="orthographicFront">
                <a:rot lat="0" lon="20099993" rev="0"/>
              </a:camera>
              <a:lightRig rig="threePt" dir="t"/>
            </a:scene3d>
          </a:bodyPr>
          <a:lstStyle/>
          <a:p>
            <a:pPr marL="0" marR="0" lvl="0" indent="0" algn="ctr" defTabSz="1625529" rtl="0" eaLnBrk="1" fontAlgn="auto" latinLnBrk="0" hangingPunct="1">
              <a:lnSpc>
                <a:spcPct val="90000"/>
              </a:lnSpc>
              <a:spcBef>
                <a:spcPct val="0"/>
              </a:spcBef>
              <a:spcAft>
                <a:spcPts val="0"/>
              </a:spcAft>
              <a:buClrTx/>
              <a:buSzTx/>
              <a:buFontTx/>
              <a:buNone/>
              <a:tabLst/>
              <a:defRPr/>
            </a:pPr>
            <a:r>
              <a:rPr kumimoji="0" lang="en-US" sz="9600" b="1"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rPr>
              <a:t>Pillar/Staff Culture</a:t>
            </a:r>
            <a:endParaRPr kumimoji="0" lang="en-US" sz="9600"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endParaRPr>
          </a:p>
        </p:txBody>
      </p:sp>
      <p:pic>
        <p:nvPicPr>
          <p:cNvPr id="6" name="Graphic 5">
            <a:extLst>
              <a:ext uri="{FF2B5EF4-FFF2-40B4-BE49-F238E27FC236}">
                <a16:creationId xmlns:a16="http://schemas.microsoft.com/office/drawing/2014/main" id="{83CE29F9-0571-9814-EE30-F97241A00B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4775" y="8077200"/>
            <a:ext cx="4114800" cy="4114800"/>
          </a:xfrm>
          <a:prstGeom prst="rect">
            <a:avLst/>
          </a:prstGeom>
        </p:spPr>
      </p:pic>
      <p:pic>
        <p:nvPicPr>
          <p:cNvPr id="10" name="Graphic 9">
            <a:extLst>
              <a:ext uri="{FF2B5EF4-FFF2-40B4-BE49-F238E27FC236}">
                <a16:creationId xmlns:a16="http://schemas.microsoft.com/office/drawing/2014/main" id="{8AF4D81C-BFF5-3E90-294A-BACAAA285E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11727" y="4126432"/>
            <a:ext cx="4114800" cy="4114800"/>
          </a:xfrm>
          <a:prstGeom prst="rect">
            <a:avLst/>
          </a:prstGeom>
        </p:spPr>
      </p:pic>
      <p:pic>
        <p:nvPicPr>
          <p:cNvPr id="13" name="Graphic 12">
            <a:extLst>
              <a:ext uri="{FF2B5EF4-FFF2-40B4-BE49-F238E27FC236}">
                <a16:creationId xmlns:a16="http://schemas.microsoft.com/office/drawing/2014/main" id="{F3A1C365-877A-1C88-E236-AED05D182B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25702" y="173039"/>
            <a:ext cx="4114800" cy="4114800"/>
          </a:xfrm>
          <a:prstGeom prst="rect">
            <a:avLst/>
          </a:prstGeom>
        </p:spPr>
      </p:pic>
      <p:pic>
        <p:nvPicPr>
          <p:cNvPr id="17" name="Picture 16">
            <a:extLst>
              <a:ext uri="{FF2B5EF4-FFF2-40B4-BE49-F238E27FC236}">
                <a16:creationId xmlns:a16="http://schemas.microsoft.com/office/drawing/2014/main" id="{C68A785C-EB23-1A08-C42A-CBA36B42D945}"/>
              </a:ext>
            </a:extLst>
          </p:cNvPr>
          <p:cNvPicPr>
            <a:picLocks noChangeAspect="1"/>
          </p:cNvPicPr>
          <p:nvPr/>
        </p:nvPicPr>
        <p:blipFill>
          <a:blip r:embed="rId11"/>
          <a:stretch>
            <a:fillRect/>
          </a:stretch>
        </p:blipFill>
        <p:spPr>
          <a:xfrm>
            <a:off x="16756973" y="8704984"/>
            <a:ext cx="5038725" cy="5419725"/>
          </a:xfrm>
          <a:prstGeom prst="rect">
            <a:avLst/>
          </a:prstGeom>
        </p:spPr>
      </p:pic>
    </p:spTree>
    <p:extLst>
      <p:ext uri="{BB962C8B-B14F-4D97-AF65-F5344CB8AC3E}">
        <p14:creationId xmlns:p14="http://schemas.microsoft.com/office/powerpoint/2010/main" val="3146400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9" name="Picture 8">
            <a:extLst>
              <a:ext uri="{FF2B5EF4-FFF2-40B4-BE49-F238E27FC236}">
                <a16:creationId xmlns:a16="http://schemas.microsoft.com/office/drawing/2014/main" id="{1DCC020A-73CF-3B71-A796-213000C1E612}"/>
              </a:ext>
            </a:extLst>
          </p:cNvPr>
          <p:cNvPicPr>
            <a:picLocks noChangeAspect="1"/>
          </p:cNvPicPr>
          <p:nvPr/>
        </p:nvPicPr>
        <p:blipFill>
          <a:blip r:embed="rId3">
            <a:alphaModFix amt="50000"/>
          </a:blip>
          <a:stretch>
            <a:fillRect/>
          </a:stretch>
        </p:blipFill>
        <p:spPr>
          <a:xfrm>
            <a:off x="38232" y="-21771"/>
            <a:ext cx="21847837" cy="12192002"/>
          </a:xfrm>
          <a:prstGeom prst="rect">
            <a:avLst/>
          </a:prstGeom>
        </p:spPr>
      </p:pic>
      <p:pic>
        <p:nvPicPr>
          <p:cNvPr id="2" name="Picture 1" descr="A red hexagon with white text and a black background&#10;&#10;Description automatically generated">
            <a:extLst>
              <a:ext uri="{FF2B5EF4-FFF2-40B4-BE49-F238E27FC236}">
                <a16:creationId xmlns:a16="http://schemas.microsoft.com/office/drawing/2014/main" id="{17604B1C-8694-FBDE-9C0B-F80E9301A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363" y="842649"/>
            <a:ext cx="4631737" cy="5345880"/>
          </a:xfrm>
          <a:prstGeom prst="rect">
            <a:avLst/>
          </a:prstGeom>
        </p:spPr>
      </p:pic>
      <p:pic>
        <p:nvPicPr>
          <p:cNvPr id="7" name="Picture 6" descr="A hexagon with a cross and text&#10;&#10;Description automatically generated">
            <a:extLst>
              <a:ext uri="{FF2B5EF4-FFF2-40B4-BE49-F238E27FC236}">
                <a16:creationId xmlns:a16="http://schemas.microsoft.com/office/drawing/2014/main" id="{0A4B7C35-38AF-4C46-A295-49B7F3412DE7}"/>
              </a:ext>
            </a:extLst>
          </p:cNvPr>
          <p:cNvPicPr>
            <a:picLocks noChangeAspect="1"/>
          </p:cNvPicPr>
          <p:nvPr/>
        </p:nvPicPr>
        <p:blipFill>
          <a:blip r:embed="rId5"/>
          <a:stretch>
            <a:fillRect/>
          </a:stretch>
        </p:blipFill>
        <p:spPr>
          <a:xfrm>
            <a:off x="1484078" y="6179614"/>
            <a:ext cx="4616488" cy="5288189"/>
          </a:xfrm>
          <a:prstGeom prst="rect">
            <a:avLst/>
          </a:prstGeom>
        </p:spPr>
      </p:pic>
      <p:sp>
        <p:nvSpPr>
          <p:cNvPr id="5" name="Title 1">
            <a:extLst>
              <a:ext uri="{FF2B5EF4-FFF2-40B4-BE49-F238E27FC236}">
                <a16:creationId xmlns:a16="http://schemas.microsoft.com/office/drawing/2014/main" id="{DE2B2371-2EB9-3840-2343-1699F680F1EC}"/>
              </a:ext>
            </a:extLst>
          </p:cNvPr>
          <p:cNvSpPr txBox="1">
            <a:spLocks/>
          </p:cNvSpPr>
          <p:nvPr/>
        </p:nvSpPr>
        <p:spPr>
          <a:xfrm>
            <a:off x="7522231" y="0"/>
            <a:ext cx="13868403" cy="2680855"/>
          </a:xfrm>
          <a:prstGeom prst="rect">
            <a:avLst/>
          </a:prstGeom>
          <a:noFill/>
          <a:effectLst>
            <a:outerShdw blurRad="50800" dist="38100" dir="2700000" algn="tl" rotWithShape="0">
              <a:prstClr val="black">
                <a:alpha val="40000"/>
              </a:prstClr>
            </a:outerShdw>
          </a:effectLst>
        </p:spPr>
        <p:txBody>
          <a:bodyPr vert="horz" lIns="162556" tIns="81278" rIns="162556" bIns="81278" rtlCol="0" anchor="ctr">
            <a:noAutofit/>
          </a:bodyPr>
          <a:lstStyle>
            <a:defPPr>
              <a:defRPr lang="en-US"/>
            </a:defPPr>
            <a:lvl1pPr marL="0" algn="l" defTabSz="1625529" rtl="0" eaLnBrk="1" latinLnBrk="0" hangingPunct="1">
              <a:defRPr sz="3200" kern="1200">
                <a:solidFill>
                  <a:schemeClr val="tx1"/>
                </a:solidFill>
                <a:latin typeface="+mn-lt"/>
                <a:ea typeface="+mn-ea"/>
                <a:cs typeface="+mn-cs"/>
              </a:defRPr>
            </a:lvl1pPr>
            <a:lvl2pPr marL="812764" algn="l" defTabSz="1625529" rtl="0" eaLnBrk="1" latinLnBrk="0" hangingPunct="1">
              <a:defRPr sz="3200" kern="1200">
                <a:solidFill>
                  <a:schemeClr val="tx1"/>
                </a:solidFill>
                <a:latin typeface="+mn-lt"/>
                <a:ea typeface="+mn-ea"/>
                <a:cs typeface="+mn-cs"/>
              </a:defRPr>
            </a:lvl2pPr>
            <a:lvl3pPr marL="1625529" algn="l" defTabSz="1625529" rtl="0" eaLnBrk="1" latinLnBrk="0" hangingPunct="1">
              <a:defRPr sz="3200" kern="1200">
                <a:solidFill>
                  <a:schemeClr val="tx1"/>
                </a:solidFill>
                <a:latin typeface="+mn-lt"/>
                <a:ea typeface="+mn-ea"/>
                <a:cs typeface="+mn-cs"/>
              </a:defRPr>
            </a:lvl3pPr>
            <a:lvl4pPr marL="2438293" algn="l" defTabSz="1625529" rtl="0" eaLnBrk="1" latinLnBrk="0" hangingPunct="1">
              <a:defRPr sz="3200" kern="1200">
                <a:solidFill>
                  <a:schemeClr val="tx1"/>
                </a:solidFill>
                <a:latin typeface="+mn-lt"/>
                <a:ea typeface="+mn-ea"/>
                <a:cs typeface="+mn-cs"/>
              </a:defRPr>
            </a:lvl4pPr>
            <a:lvl5pPr marL="3251058" algn="l" defTabSz="1625529" rtl="0" eaLnBrk="1" latinLnBrk="0" hangingPunct="1">
              <a:defRPr sz="3200" kern="1200">
                <a:solidFill>
                  <a:schemeClr val="tx1"/>
                </a:solidFill>
                <a:latin typeface="+mn-lt"/>
                <a:ea typeface="+mn-ea"/>
                <a:cs typeface="+mn-cs"/>
              </a:defRPr>
            </a:lvl5pPr>
            <a:lvl6pPr marL="4063822" algn="l" defTabSz="1625529" rtl="0" eaLnBrk="1" latinLnBrk="0" hangingPunct="1">
              <a:defRPr sz="3200" kern="1200">
                <a:solidFill>
                  <a:schemeClr val="tx1"/>
                </a:solidFill>
                <a:latin typeface="+mn-lt"/>
                <a:ea typeface="+mn-ea"/>
                <a:cs typeface="+mn-cs"/>
              </a:defRPr>
            </a:lvl6pPr>
            <a:lvl7pPr marL="4876587" algn="l" defTabSz="1625529" rtl="0" eaLnBrk="1" latinLnBrk="0" hangingPunct="1">
              <a:defRPr sz="3200" kern="1200">
                <a:solidFill>
                  <a:schemeClr val="tx1"/>
                </a:solidFill>
                <a:latin typeface="+mn-lt"/>
                <a:ea typeface="+mn-ea"/>
                <a:cs typeface="+mn-cs"/>
              </a:defRPr>
            </a:lvl7pPr>
            <a:lvl8pPr marL="5689351" algn="l" defTabSz="1625529" rtl="0" eaLnBrk="1" latinLnBrk="0" hangingPunct="1">
              <a:defRPr sz="3200" kern="1200">
                <a:solidFill>
                  <a:schemeClr val="tx1"/>
                </a:solidFill>
                <a:latin typeface="+mn-lt"/>
                <a:ea typeface="+mn-ea"/>
                <a:cs typeface="+mn-cs"/>
              </a:defRPr>
            </a:lvl8pPr>
            <a:lvl9pPr marL="6502116" algn="l" defTabSz="1625529" rtl="0" eaLnBrk="1" latinLnBrk="0" hangingPunct="1">
              <a:defRPr sz="3200" kern="1200">
                <a:solidFill>
                  <a:schemeClr val="tx1"/>
                </a:solidFill>
                <a:latin typeface="+mn-lt"/>
                <a:ea typeface="+mn-ea"/>
                <a:cs typeface="+mn-cs"/>
              </a:defRPr>
            </a:lvl9pPr>
          </a:lstStyle>
          <a:p>
            <a:pPr marL="0" marR="0" lvl="0" indent="0" algn="ctr" defTabSz="1625529" rtl="0" eaLnBrk="1" fontAlgn="auto" latinLnBrk="0" hangingPunct="1">
              <a:lnSpc>
                <a:spcPct val="90000"/>
              </a:lnSpc>
              <a:spcBef>
                <a:spcPct val="0"/>
              </a:spcBef>
              <a:spcAft>
                <a:spcPts val="0"/>
              </a:spcAft>
              <a:buClrTx/>
              <a:buSzTx/>
              <a:buFontTx/>
              <a:buNone/>
              <a:tabLst/>
              <a:defRPr/>
            </a:pPr>
            <a:r>
              <a:rPr kumimoji="0" lang="en-US" sz="16000" b="1"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rPr>
              <a:t>The Team</a:t>
            </a:r>
            <a:endParaRPr kumimoji="0" lang="en-US" sz="16000"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endParaRPr>
          </a:p>
        </p:txBody>
      </p:sp>
      <p:pic>
        <p:nvPicPr>
          <p:cNvPr id="11" name="Picture 10" descr="A screenshot of a computer screen&#10;&#10;Description automatically generated">
            <a:extLst>
              <a:ext uri="{FF2B5EF4-FFF2-40B4-BE49-F238E27FC236}">
                <a16:creationId xmlns:a16="http://schemas.microsoft.com/office/drawing/2014/main" id="{87DDD778-B22F-B734-987F-F6199E6A44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946" y="2375084"/>
            <a:ext cx="13970095" cy="4200841"/>
          </a:xfrm>
          <a:prstGeom prst="rect">
            <a:avLst/>
          </a:prstGeom>
        </p:spPr>
      </p:pic>
      <p:pic>
        <p:nvPicPr>
          <p:cNvPr id="13" name="Picture 12" descr="A group of colorful rectangular boxes&#10;&#10;Description automatically generated with medium confidence">
            <a:extLst>
              <a:ext uri="{FF2B5EF4-FFF2-40B4-BE49-F238E27FC236}">
                <a16:creationId xmlns:a16="http://schemas.microsoft.com/office/drawing/2014/main" id="{89F0B3F0-69B9-198A-FABC-F996F76F5E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9437" y="7367506"/>
            <a:ext cx="13527664" cy="4011144"/>
          </a:xfrm>
          <a:prstGeom prst="rect">
            <a:avLst/>
          </a:prstGeom>
        </p:spPr>
      </p:pic>
    </p:spTree>
    <p:extLst>
      <p:ext uri="{BB962C8B-B14F-4D97-AF65-F5344CB8AC3E}">
        <p14:creationId xmlns:p14="http://schemas.microsoft.com/office/powerpoint/2010/main" val="429143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brown topographic map&#10;&#10;Description automatically generated">
            <a:extLst>
              <a:ext uri="{FF2B5EF4-FFF2-40B4-BE49-F238E27FC236}">
                <a16:creationId xmlns:a16="http://schemas.microsoft.com/office/drawing/2014/main" id="{E4CB1970-713B-EE51-8ACC-D8125C7A86B1}"/>
              </a:ext>
            </a:extLst>
          </p:cNvPr>
          <p:cNvPicPr>
            <a:picLocks noChangeAspect="1"/>
          </p:cNvPicPr>
          <p:nvPr/>
        </p:nvPicPr>
        <p:blipFill>
          <a:blip r:embed="rId3">
            <a:extLst>
              <a:ext uri="{28A0092B-C50C-407E-A947-70E740481C1C}">
                <a14:useLocalDpi xmlns:a14="http://schemas.microsoft.com/office/drawing/2010/main" val="0"/>
              </a:ext>
            </a:extLst>
          </a:blip>
          <a:srcRect l="1521" r="14381" b="40637"/>
          <a:stretch/>
        </p:blipFill>
        <p:spPr>
          <a:xfrm>
            <a:off x="0" y="-50075"/>
            <a:ext cx="21674138" cy="8889275"/>
          </a:xfrm>
          <a:prstGeom prst="rect">
            <a:avLst/>
          </a:prstGeom>
        </p:spPr>
      </p:pic>
      <p:sp>
        <p:nvSpPr>
          <p:cNvPr id="12" name="Rectangle 11">
            <a:extLst>
              <a:ext uri="{FF2B5EF4-FFF2-40B4-BE49-F238E27FC236}">
                <a16:creationId xmlns:a16="http://schemas.microsoft.com/office/drawing/2014/main" id="{AAE08AFA-88B6-3773-4674-E13D03D167B4}"/>
              </a:ext>
            </a:extLst>
          </p:cNvPr>
          <p:cNvSpPr/>
          <p:nvPr/>
        </p:nvSpPr>
        <p:spPr>
          <a:xfrm>
            <a:off x="46434" y="440184"/>
            <a:ext cx="21581269" cy="12146527"/>
          </a:xfrm>
          <a:prstGeom prst="rect">
            <a:avLst/>
          </a:prstGeom>
          <a:solidFill>
            <a:schemeClr val="bg1">
              <a:alpha val="625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andscape&#10;&#10;Description automatically generated">
            <a:extLst>
              <a:ext uri="{FF2B5EF4-FFF2-40B4-BE49-F238E27FC236}">
                <a16:creationId xmlns:a16="http://schemas.microsoft.com/office/drawing/2014/main" id="{C6D6D6F4-0D93-6B6A-B201-8ED0A4DE73BD}"/>
              </a:ext>
            </a:extLst>
          </p:cNvPr>
          <p:cNvPicPr>
            <a:picLocks noChangeAspect="1"/>
          </p:cNvPicPr>
          <p:nvPr/>
        </p:nvPicPr>
        <p:blipFill>
          <a:blip r:embed="rId4">
            <a:extLst>
              <a:ext uri="{28A0092B-C50C-407E-A947-70E740481C1C}">
                <a14:useLocalDpi xmlns:a14="http://schemas.microsoft.com/office/drawing/2010/main" val="0"/>
              </a:ext>
            </a:extLst>
          </a:blip>
          <a:srcRect l="23835" r="34009" b="29438"/>
          <a:stretch/>
        </p:blipFill>
        <p:spPr>
          <a:xfrm>
            <a:off x="338138" y="2794000"/>
            <a:ext cx="21428869" cy="9220200"/>
          </a:xfrm>
          <a:prstGeom prst="rect">
            <a:avLst/>
          </a:prstGeom>
        </p:spPr>
      </p:pic>
      <p:sp>
        <p:nvSpPr>
          <p:cNvPr id="6" name="Rectangle 5">
            <a:extLst>
              <a:ext uri="{FF2B5EF4-FFF2-40B4-BE49-F238E27FC236}">
                <a16:creationId xmlns:a16="http://schemas.microsoft.com/office/drawing/2014/main" id="{A5B685FB-3014-EEDC-6082-5787F27535FC}"/>
              </a:ext>
            </a:extLst>
          </p:cNvPr>
          <p:cNvSpPr/>
          <p:nvPr/>
        </p:nvSpPr>
        <p:spPr>
          <a:xfrm>
            <a:off x="152400" y="152400"/>
            <a:ext cx="21428869" cy="11887200"/>
          </a:xfrm>
          <a:prstGeom prst="rect">
            <a:avLst/>
          </a:prstGeom>
          <a:noFill/>
          <a:ln w="330200">
            <a:solidFill>
              <a:srgbClr val="ED1B23"/>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DD0F28-1868-8D73-C8D5-C5C764BEF818}"/>
              </a:ext>
            </a:extLst>
          </p:cNvPr>
          <p:cNvSpPr/>
          <p:nvPr/>
        </p:nvSpPr>
        <p:spPr>
          <a:xfrm>
            <a:off x="152400" y="152400"/>
            <a:ext cx="21428869" cy="11887200"/>
          </a:xfrm>
          <a:prstGeom prst="rect">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a red triangle on it&#10;&#10;Description automatically generated">
            <a:extLst>
              <a:ext uri="{FF2B5EF4-FFF2-40B4-BE49-F238E27FC236}">
                <a16:creationId xmlns:a16="http://schemas.microsoft.com/office/drawing/2014/main" id="{80CCCF95-4255-67A7-386F-8754BB3BFAA3}"/>
              </a:ext>
            </a:extLst>
          </p:cNvPr>
          <p:cNvPicPr>
            <a:picLocks noChangeAspect="1"/>
          </p:cNvPicPr>
          <p:nvPr/>
        </p:nvPicPr>
        <p:blipFill>
          <a:blip r:embed="rId5"/>
          <a:stretch>
            <a:fillRect/>
          </a:stretch>
        </p:blipFill>
        <p:spPr>
          <a:xfrm>
            <a:off x="5634235" y="3912919"/>
            <a:ext cx="10836673" cy="3945908"/>
          </a:xfrm>
          <a:prstGeom prst="rect">
            <a:avLst/>
          </a:prstGeom>
        </p:spPr>
      </p:pic>
      <p:pic>
        <p:nvPicPr>
          <p:cNvPr id="2" name="Picture 1" descr="Depression and Social Media: A Connection? | BHOPB">
            <a:extLst>
              <a:ext uri="{FF2B5EF4-FFF2-40B4-BE49-F238E27FC236}">
                <a16:creationId xmlns:a16="http://schemas.microsoft.com/office/drawing/2014/main" id="{8B9091A1-126E-E5DE-F015-97044C6218F1}"/>
              </a:ext>
            </a:extLst>
          </p:cNvPr>
          <p:cNvPicPr>
            <a:picLocks noChangeAspect="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338137" y="322419"/>
            <a:ext cx="6586723" cy="5496489"/>
          </a:xfrm>
          <a:prstGeom prst="rect">
            <a:avLst/>
          </a:prstGeom>
          <a:noFill/>
          <a:ln>
            <a:noFill/>
          </a:ln>
        </p:spPr>
      </p:pic>
      <p:pic>
        <p:nvPicPr>
          <p:cNvPr id="7" name="Picture 6" descr="Effects of the pandemic on teen mental health. Percent of parents noticing a new problem or worsening of an existing problem. For anxiety: 36% of teen girls and 19% of teen boys. For Depression: 31% of teen girls and 18% of teen boys. For Sleep issues: 24% of teen girls and 21% of teen boys. For withdrawing from family: 14% of teen girls and 13% of teen boys. For aggressive behavior: 9% of teen girls and 8% of teen boys.">
            <a:extLst>
              <a:ext uri="{FF2B5EF4-FFF2-40B4-BE49-F238E27FC236}">
                <a16:creationId xmlns:a16="http://schemas.microsoft.com/office/drawing/2014/main" id="{46896C21-99D9-9EC7-5F37-E2DED124A52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34340" y="322738"/>
            <a:ext cx="6586723" cy="5538379"/>
          </a:xfrm>
          <a:prstGeom prst="rect">
            <a:avLst/>
          </a:prstGeom>
          <a:noFill/>
          <a:ln>
            <a:noFill/>
          </a:ln>
        </p:spPr>
      </p:pic>
    </p:spTree>
    <p:extLst>
      <p:ext uri="{BB962C8B-B14F-4D97-AF65-F5344CB8AC3E}">
        <p14:creationId xmlns:p14="http://schemas.microsoft.com/office/powerpoint/2010/main" val="1568550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CC020A-73CF-3B71-A796-213000C1E612}"/>
              </a:ext>
            </a:extLst>
          </p:cNvPr>
          <p:cNvPicPr>
            <a:picLocks noChangeAspect="1"/>
          </p:cNvPicPr>
          <p:nvPr/>
        </p:nvPicPr>
        <p:blipFill>
          <a:blip r:embed="rId3">
            <a:alphaModFix amt="50000"/>
          </a:blip>
          <a:stretch>
            <a:fillRect/>
          </a:stretch>
        </p:blipFill>
        <p:spPr>
          <a:xfrm>
            <a:off x="0" y="-468042"/>
            <a:ext cx="21847837" cy="12420601"/>
          </a:xfrm>
          <a:prstGeom prst="rect">
            <a:avLst/>
          </a:prstGeom>
        </p:spPr>
      </p:pic>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alpha val="40000"/>
            </a:srgbClr>
          </a:solidFill>
        </p:spPr>
        <p:txBody>
          <a:bodyPr vert="vert270" wrap="square" lIns="0" tIns="0" rIns="0" bIns="0" rtlCol="0">
            <a:scene3d>
              <a:camera prst="orthographicFront">
                <a:rot lat="0" lon="20099993" rev="0"/>
              </a:camera>
              <a:lightRig rig="threePt" dir="t"/>
            </a:scene3d>
          </a:bodyPr>
          <a:lstStyle/>
          <a:p>
            <a:pPr marL="0" marR="0" lvl="0" indent="0" algn="ctr" defTabSz="1625529" rtl="0" eaLnBrk="1" fontAlgn="auto" latinLnBrk="0" hangingPunct="1">
              <a:lnSpc>
                <a:spcPct val="90000"/>
              </a:lnSpc>
              <a:spcBef>
                <a:spcPct val="0"/>
              </a:spcBef>
              <a:spcAft>
                <a:spcPts val="0"/>
              </a:spcAft>
              <a:buClrTx/>
              <a:buSzTx/>
              <a:buFontTx/>
              <a:buNone/>
              <a:tabLst/>
              <a:defRPr/>
            </a:pPr>
            <a:r>
              <a:rPr kumimoji="0" lang="en-US" sz="9600" b="1"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rPr>
              <a:t>Communications</a:t>
            </a:r>
            <a:endParaRPr kumimoji="0" lang="en-US" sz="9600"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endParaRPr>
          </a:p>
        </p:txBody>
      </p:sp>
      <p:pic>
        <p:nvPicPr>
          <p:cNvPr id="6" name="Graphic 5">
            <a:extLst>
              <a:ext uri="{FF2B5EF4-FFF2-40B4-BE49-F238E27FC236}">
                <a16:creationId xmlns:a16="http://schemas.microsoft.com/office/drawing/2014/main" id="{83CE29F9-0571-9814-EE30-F97241A00B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14775" y="8077200"/>
            <a:ext cx="4114800" cy="4114800"/>
          </a:xfrm>
          <a:prstGeom prst="rect">
            <a:avLst/>
          </a:prstGeom>
        </p:spPr>
      </p:pic>
      <p:pic>
        <p:nvPicPr>
          <p:cNvPr id="10" name="Graphic 9">
            <a:extLst>
              <a:ext uri="{FF2B5EF4-FFF2-40B4-BE49-F238E27FC236}">
                <a16:creationId xmlns:a16="http://schemas.microsoft.com/office/drawing/2014/main" id="{8AF4D81C-BFF5-3E90-294A-BACAAA285E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11727" y="4126432"/>
            <a:ext cx="4114800" cy="4114800"/>
          </a:xfrm>
          <a:prstGeom prst="rect">
            <a:avLst/>
          </a:prstGeom>
        </p:spPr>
      </p:pic>
      <p:pic>
        <p:nvPicPr>
          <p:cNvPr id="13" name="Graphic 12">
            <a:extLst>
              <a:ext uri="{FF2B5EF4-FFF2-40B4-BE49-F238E27FC236}">
                <a16:creationId xmlns:a16="http://schemas.microsoft.com/office/drawing/2014/main" id="{F3A1C365-877A-1C88-E236-AED05D182B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5702" y="173039"/>
            <a:ext cx="4114800" cy="4114800"/>
          </a:xfrm>
          <a:prstGeom prst="rect">
            <a:avLst/>
          </a:prstGeom>
        </p:spPr>
      </p:pic>
      <p:pic>
        <p:nvPicPr>
          <p:cNvPr id="7" name="Graphic 6">
            <a:extLst>
              <a:ext uri="{FF2B5EF4-FFF2-40B4-BE49-F238E27FC236}">
                <a16:creationId xmlns:a16="http://schemas.microsoft.com/office/drawing/2014/main" id="{B88150E9-BD94-FED8-2283-01E93F5DD3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132995" y="1007441"/>
            <a:ext cx="3657600" cy="3657600"/>
          </a:xfrm>
          <a:prstGeom prst="rect">
            <a:avLst/>
          </a:prstGeom>
        </p:spPr>
      </p:pic>
      <p:pic>
        <p:nvPicPr>
          <p:cNvPr id="14" name="Graphic 13">
            <a:extLst>
              <a:ext uri="{FF2B5EF4-FFF2-40B4-BE49-F238E27FC236}">
                <a16:creationId xmlns:a16="http://schemas.microsoft.com/office/drawing/2014/main" id="{81DBDFB2-DBEC-D967-9FB9-11CBA1564D7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63271" y="1007441"/>
            <a:ext cx="3657600" cy="3657600"/>
          </a:xfrm>
          <a:prstGeom prst="rect">
            <a:avLst/>
          </a:prstGeom>
        </p:spPr>
      </p:pic>
      <p:sp>
        <p:nvSpPr>
          <p:cNvPr id="18" name="TextBox 17">
            <a:extLst>
              <a:ext uri="{FF2B5EF4-FFF2-40B4-BE49-F238E27FC236}">
                <a16:creationId xmlns:a16="http://schemas.microsoft.com/office/drawing/2014/main" id="{3A3EC210-36F9-11E6-AC65-266D3B80BA4A}"/>
              </a:ext>
            </a:extLst>
          </p:cNvPr>
          <p:cNvSpPr txBox="1"/>
          <p:nvPr/>
        </p:nvSpPr>
        <p:spPr>
          <a:xfrm>
            <a:off x="17881315" y="5203650"/>
            <a:ext cx="2160959" cy="1323439"/>
          </a:xfrm>
          <a:prstGeom prst="rect">
            <a:avLst/>
          </a:prstGeom>
          <a:noFill/>
        </p:spPr>
        <p:txBody>
          <a:bodyPr wrap="square">
            <a:spAutoFit/>
          </a:bodyPr>
          <a:lstStyle/>
          <a:p>
            <a:pPr algn="ctr"/>
            <a:r>
              <a:rPr lang="en-US" sz="4000" dirty="0">
                <a:solidFill>
                  <a:srgbClr val="1F5C7D"/>
                </a:solidFill>
                <a:latin typeface="Museo Sans Display" panose="02000000000000000000" pitchFamily="2" charset="0"/>
                <a:hlinkClick r:id="rId14"/>
              </a:rPr>
              <a:t>Google Chat</a:t>
            </a:r>
            <a:endParaRPr lang="en-US" sz="4000" dirty="0">
              <a:solidFill>
                <a:srgbClr val="1F5C7D"/>
              </a:solidFill>
              <a:latin typeface="Museo Sans Display" panose="02000000000000000000" pitchFamily="2" charset="0"/>
            </a:endParaRPr>
          </a:p>
        </p:txBody>
      </p:sp>
      <p:pic>
        <p:nvPicPr>
          <p:cNvPr id="20" name="Graphic 19">
            <a:extLst>
              <a:ext uri="{FF2B5EF4-FFF2-40B4-BE49-F238E27FC236}">
                <a16:creationId xmlns:a16="http://schemas.microsoft.com/office/drawing/2014/main" id="{1F6752EA-F00A-4EE5-C0CE-8576FABE5D93}"/>
              </a:ext>
            </a:extLst>
          </p:cNvPr>
          <p:cNvPicPr>
            <a:picLocks noChangeAspect="1"/>
          </p:cNvPicPr>
          <p:nvPr/>
        </p:nvPicPr>
        <p:blipFill>
          <a:blip r:embed="rId15">
            <a:duotone>
              <a:schemeClr val="accent5">
                <a:shade val="45000"/>
                <a:satMod val="135000"/>
              </a:schemeClr>
              <a:prstClr val="white"/>
            </a:duotone>
            <a:extLst>
              <a:ext uri="{96DAC541-7B7A-43D3-8B79-37D633B846F1}">
                <asvg:svgBlip xmlns:asvg="http://schemas.microsoft.com/office/drawing/2016/SVG/main" r:embed="rId16"/>
              </a:ext>
            </a:extLst>
          </a:blip>
          <a:stretch>
            <a:fillRect/>
          </a:stretch>
        </p:blipFill>
        <p:spPr>
          <a:xfrm>
            <a:off x="13166472" y="5742259"/>
            <a:ext cx="3657600" cy="3657600"/>
          </a:xfrm>
          <a:prstGeom prst="rect">
            <a:avLst/>
          </a:prstGeom>
        </p:spPr>
      </p:pic>
      <p:sp>
        <p:nvSpPr>
          <p:cNvPr id="21" name="TextBox 20">
            <a:extLst>
              <a:ext uri="{FF2B5EF4-FFF2-40B4-BE49-F238E27FC236}">
                <a16:creationId xmlns:a16="http://schemas.microsoft.com/office/drawing/2014/main" id="{DF3BFD1C-2AAA-51E7-772C-45D1344F475D}"/>
              </a:ext>
            </a:extLst>
          </p:cNvPr>
          <p:cNvSpPr txBox="1"/>
          <p:nvPr/>
        </p:nvSpPr>
        <p:spPr>
          <a:xfrm>
            <a:off x="9366031" y="5203650"/>
            <a:ext cx="2160959" cy="1323439"/>
          </a:xfrm>
          <a:prstGeom prst="rect">
            <a:avLst/>
          </a:prstGeom>
          <a:noFill/>
        </p:spPr>
        <p:txBody>
          <a:bodyPr wrap="square">
            <a:spAutoFit/>
          </a:bodyPr>
          <a:lstStyle/>
          <a:p>
            <a:pPr algn="ctr"/>
            <a:r>
              <a:rPr lang="en-US" sz="4000" dirty="0">
                <a:solidFill>
                  <a:srgbClr val="1F5C7D"/>
                </a:solidFill>
                <a:latin typeface="Museo Sans Display" panose="02000000000000000000" pitchFamily="2" charset="0"/>
                <a:hlinkClick r:id="rId17"/>
              </a:rPr>
              <a:t>Google Group</a:t>
            </a:r>
            <a:endParaRPr lang="en-US" sz="4000" dirty="0">
              <a:solidFill>
                <a:srgbClr val="1F5C7D"/>
              </a:solidFill>
              <a:latin typeface="Museo Sans Display" panose="02000000000000000000" pitchFamily="2" charset="0"/>
            </a:endParaRPr>
          </a:p>
        </p:txBody>
      </p:sp>
      <p:sp>
        <p:nvSpPr>
          <p:cNvPr id="22" name="TextBox 21">
            <a:extLst>
              <a:ext uri="{FF2B5EF4-FFF2-40B4-BE49-F238E27FC236}">
                <a16:creationId xmlns:a16="http://schemas.microsoft.com/office/drawing/2014/main" id="{F4FF73A6-4F85-0870-1F8D-E0330B2578B8}"/>
              </a:ext>
            </a:extLst>
          </p:cNvPr>
          <p:cNvSpPr txBox="1"/>
          <p:nvPr/>
        </p:nvSpPr>
        <p:spPr>
          <a:xfrm>
            <a:off x="13846569" y="10134600"/>
            <a:ext cx="2297406" cy="1323439"/>
          </a:xfrm>
          <a:prstGeom prst="rect">
            <a:avLst/>
          </a:prstGeom>
          <a:noFill/>
        </p:spPr>
        <p:txBody>
          <a:bodyPr wrap="square">
            <a:spAutoFit/>
          </a:bodyPr>
          <a:lstStyle/>
          <a:p>
            <a:pPr algn="ctr"/>
            <a:r>
              <a:rPr lang="en-US" sz="4000" dirty="0">
                <a:solidFill>
                  <a:srgbClr val="1F5C7D"/>
                </a:solidFill>
                <a:latin typeface="Museo Sans Display" panose="02000000000000000000" pitchFamily="2" charset="0"/>
                <a:hlinkClick r:id="rId18"/>
              </a:rPr>
              <a:t>Staff Website</a:t>
            </a:r>
            <a:endParaRPr lang="en-US" sz="4000" dirty="0">
              <a:solidFill>
                <a:srgbClr val="1F5C7D"/>
              </a:solidFill>
              <a:latin typeface="Museo Sans Display" panose="02000000000000000000" pitchFamily="2" charset="0"/>
            </a:endParaRPr>
          </a:p>
        </p:txBody>
      </p:sp>
    </p:spTree>
    <p:extLst>
      <p:ext uri="{BB962C8B-B14F-4D97-AF65-F5344CB8AC3E}">
        <p14:creationId xmlns:p14="http://schemas.microsoft.com/office/powerpoint/2010/main" val="407736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CC020A-73CF-3B71-A796-213000C1E612}"/>
              </a:ext>
            </a:extLst>
          </p:cNvPr>
          <p:cNvPicPr>
            <a:picLocks noChangeAspect="1"/>
          </p:cNvPicPr>
          <p:nvPr/>
        </p:nvPicPr>
        <p:blipFill>
          <a:blip r:embed="rId3">
            <a:alphaModFix amt="50000"/>
          </a:blip>
          <a:stretch>
            <a:fillRect/>
          </a:stretch>
        </p:blipFill>
        <p:spPr>
          <a:xfrm>
            <a:off x="0" y="0"/>
            <a:ext cx="21654657" cy="12192000"/>
          </a:xfrm>
          <a:prstGeom prst="rect">
            <a:avLst/>
          </a:prstGeom>
        </p:spPr>
      </p:pic>
      <p:sp>
        <p:nvSpPr>
          <p:cNvPr id="4" name="object 4"/>
          <p:cNvSpPr/>
          <p:nvPr/>
        </p:nvSpPr>
        <p:spPr>
          <a:xfrm>
            <a:off x="0" y="-1"/>
            <a:ext cx="6089073"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alpha val="40000"/>
            </a:srgbClr>
          </a:solidFill>
        </p:spPr>
        <p:txBody>
          <a:bodyPr vert="vert270" wrap="square" lIns="0" tIns="0" rIns="0" bIns="0" rtlCol="0">
            <a:scene3d>
              <a:camera prst="orthographicFront">
                <a:rot lat="0" lon="20099993" rev="0"/>
              </a:camera>
              <a:lightRig rig="threePt" dir="t"/>
            </a:scene3d>
          </a:bodyPr>
          <a:lstStyle/>
          <a:p>
            <a:pPr marL="0" marR="0" lvl="0" indent="0" algn="ctr" defTabSz="1625529" rtl="0" eaLnBrk="1" fontAlgn="auto" latinLnBrk="0" hangingPunct="1">
              <a:lnSpc>
                <a:spcPct val="90000"/>
              </a:lnSpc>
              <a:spcBef>
                <a:spcPct val="0"/>
              </a:spcBef>
              <a:spcAft>
                <a:spcPts val="0"/>
              </a:spcAft>
              <a:buClrTx/>
              <a:buSzTx/>
              <a:buFontTx/>
              <a:buNone/>
              <a:tabLst/>
              <a:defRPr/>
            </a:pPr>
            <a:r>
              <a:rPr kumimoji="0" lang="en-US" sz="9600" b="1"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rPr>
              <a:t>EHR</a:t>
            </a:r>
            <a:r>
              <a:rPr lang="en-US" sz="9600" b="1" kern="1200" dirty="0">
                <a:ln w="25400">
                  <a:solidFill>
                    <a:schemeClr val="bg1">
                      <a:lumMod val="95000"/>
                    </a:schemeClr>
                  </a:solidFill>
                </a:ln>
                <a:solidFill>
                  <a:srgbClr val="ED1C24">
                    <a:alpha val="96000"/>
                  </a:srgbClr>
                </a:solidFill>
                <a:effectLst>
                  <a:outerShdw blurRad="38100" dist="38100" dir="2700000" algn="tl">
                    <a:schemeClr val="tx1"/>
                  </a:outerShdw>
                </a:effectLst>
                <a:latin typeface="Museo Sans Display" panose="02000000000000000000" pitchFamily="2" charset="0"/>
                <a:ea typeface="+mj-ea"/>
                <a:cs typeface="+mj-cs"/>
              </a:rPr>
              <a:t>/Credentialing</a:t>
            </a:r>
            <a:endParaRPr kumimoji="0" lang="en-US" sz="9600"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endParaRPr>
          </a:p>
        </p:txBody>
      </p:sp>
      <p:pic>
        <p:nvPicPr>
          <p:cNvPr id="6" name="Graphic 5">
            <a:extLst>
              <a:ext uri="{FF2B5EF4-FFF2-40B4-BE49-F238E27FC236}">
                <a16:creationId xmlns:a16="http://schemas.microsoft.com/office/drawing/2014/main" id="{83CE29F9-0571-9814-EE30-F97241A00B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14775" y="8077200"/>
            <a:ext cx="4114800" cy="4114800"/>
          </a:xfrm>
          <a:prstGeom prst="rect">
            <a:avLst/>
          </a:prstGeom>
        </p:spPr>
      </p:pic>
      <p:pic>
        <p:nvPicPr>
          <p:cNvPr id="10" name="Graphic 9">
            <a:extLst>
              <a:ext uri="{FF2B5EF4-FFF2-40B4-BE49-F238E27FC236}">
                <a16:creationId xmlns:a16="http://schemas.microsoft.com/office/drawing/2014/main" id="{8AF4D81C-BFF5-3E90-294A-BACAAA285E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3907" y="4126432"/>
            <a:ext cx="4114800" cy="4114800"/>
          </a:xfrm>
          <a:prstGeom prst="rect">
            <a:avLst/>
          </a:prstGeom>
        </p:spPr>
      </p:pic>
      <p:pic>
        <p:nvPicPr>
          <p:cNvPr id="13" name="Graphic 12">
            <a:extLst>
              <a:ext uri="{FF2B5EF4-FFF2-40B4-BE49-F238E27FC236}">
                <a16:creationId xmlns:a16="http://schemas.microsoft.com/office/drawing/2014/main" id="{F3A1C365-877A-1C88-E236-AED05D182B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7882" y="173039"/>
            <a:ext cx="4114800" cy="4114800"/>
          </a:xfrm>
          <a:prstGeom prst="rect">
            <a:avLst/>
          </a:prstGeom>
        </p:spPr>
      </p:pic>
      <p:pic>
        <p:nvPicPr>
          <p:cNvPr id="3" name="Picture 2" descr="A screenshot of a computer screen&#10;&#10;Description automatically generated">
            <a:extLst>
              <a:ext uri="{FF2B5EF4-FFF2-40B4-BE49-F238E27FC236}">
                <a16:creationId xmlns:a16="http://schemas.microsoft.com/office/drawing/2014/main" id="{FAC909B8-9E70-CF51-6C33-C9FBFF8BE0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66347" y="0"/>
            <a:ext cx="8107791" cy="6274028"/>
          </a:xfrm>
          <a:prstGeom prst="rect">
            <a:avLst/>
          </a:prstGeom>
        </p:spPr>
      </p:pic>
      <p:pic>
        <p:nvPicPr>
          <p:cNvPr id="7" name="Picture 6">
            <a:extLst>
              <a:ext uri="{FF2B5EF4-FFF2-40B4-BE49-F238E27FC236}">
                <a16:creationId xmlns:a16="http://schemas.microsoft.com/office/drawing/2014/main" id="{CD2DB0C9-A52D-7108-11D8-FAC51667F5B8}"/>
              </a:ext>
            </a:extLst>
          </p:cNvPr>
          <p:cNvPicPr>
            <a:picLocks noChangeAspect="1"/>
          </p:cNvPicPr>
          <p:nvPr/>
        </p:nvPicPr>
        <p:blipFill>
          <a:blip r:embed="rId11"/>
          <a:stretch>
            <a:fillRect/>
          </a:stretch>
        </p:blipFill>
        <p:spPr>
          <a:xfrm>
            <a:off x="6089073" y="6274027"/>
            <a:ext cx="7573223" cy="5917971"/>
          </a:xfrm>
          <a:prstGeom prst="rect">
            <a:avLst/>
          </a:prstGeom>
        </p:spPr>
      </p:pic>
      <p:pic>
        <p:nvPicPr>
          <p:cNvPr id="11" name="Picture 10" descr="A blue and white logo&#10;&#10;Description automatically generated">
            <a:extLst>
              <a:ext uri="{FF2B5EF4-FFF2-40B4-BE49-F238E27FC236}">
                <a16:creationId xmlns:a16="http://schemas.microsoft.com/office/drawing/2014/main" id="{C19B5252-142A-139E-10D6-6D85EF9518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05550" y="1979788"/>
            <a:ext cx="6658498" cy="2314451"/>
          </a:xfrm>
          <a:prstGeom prst="rect">
            <a:avLst/>
          </a:prstGeom>
        </p:spPr>
      </p:pic>
      <p:pic>
        <p:nvPicPr>
          <p:cNvPr id="14" name="Picture 13">
            <a:extLst>
              <a:ext uri="{FF2B5EF4-FFF2-40B4-BE49-F238E27FC236}">
                <a16:creationId xmlns:a16="http://schemas.microsoft.com/office/drawing/2014/main" id="{F0CB59F8-92E6-0FB0-68B2-77A956DF5BBD}"/>
              </a:ext>
            </a:extLst>
          </p:cNvPr>
          <p:cNvPicPr>
            <a:picLocks noChangeAspect="1"/>
          </p:cNvPicPr>
          <p:nvPr/>
        </p:nvPicPr>
        <p:blipFill>
          <a:blip r:embed="rId13"/>
          <a:stretch>
            <a:fillRect/>
          </a:stretch>
        </p:blipFill>
        <p:spPr>
          <a:xfrm>
            <a:off x="14595504" y="8014272"/>
            <a:ext cx="6658497" cy="2021329"/>
          </a:xfrm>
          <a:prstGeom prst="rect">
            <a:avLst/>
          </a:prstGeom>
        </p:spPr>
      </p:pic>
    </p:spTree>
    <p:extLst>
      <p:ext uri="{BB962C8B-B14F-4D97-AF65-F5344CB8AC3E}">
        <p14:creationId xmlns:p14="http://schemas.microsoft.com/office/powerpoint/2010/main" val="3139368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9" name="Picture 8">
            <a:extLst>
              <a:ext uri="{FF2B5EF4-FFF2-40B4-BE49-F238E27FC236}">
                <a16:creationId xmlns:a16="http://schemas.microsoft.com/office/drawing/2014/main" id="{1DCC020A-73CF-3B71-A796-213000C1E612}"/>
              </a:ext>
            </a:extLst>
          </p:cNvPr>
          <p:cNvPicPr>
            <a:picLocks noChangeAspect="1"/>
          </p:cNvPicPr>
          <p:nvPr/>
        </p:nvPicPr>
        <p:blipFill>
          <a:blip r:embed="rId3">
            <a:alphaModFix amt="50000"/>
          </a:blip>
          <a:stretch>
            <a:fillRect/>
          </a:stretch>
        </p:blipFill>
        <p:spPr>
          <a:xfrm>
            <a:off x="38232" y="-21771"/>
            <a:ext cx="21847837" cy="12192002"/>
          </a:xfrm>
          <a:prstGeom prst="rect">
            <a:avLst/>
          </a:prstGeom>
        </p:spPr>
      </p:pic>
      <p:pic>
        <p:nvPicPr>
          <p:cNvPr id="2" name="Picture 1" descr="A red hexagon with white text and a black background&#10;&#10;Description automatically generated">
            <a:extLst>
              <a:ext uri="{FF2B5EF4-FFF2-40B4-BE49-F238E27FC236}">
                <a16:creationId xmlns:a16="http://schemas.microsoft.com/office/drawing/2014/main" id="{17604B1C-8694-FBDE-9C0B-F80E9301A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363" y="842649"/>
            <a:ext cx="4631737" cy="5345880"/>
          </a:xfrm>
          <a:prstGeom prst="rect">
            <a:avLst/>
          </a:prstGeom>
        </p:spPr>
      </p:pic>
      <p:pic>
        <p:nvPicPr>
          <p:cNvPr id="7" name="Picture 6" descr="A hexagon with a cross and text&#10;&#10;Description automatically generated">
            <a:extLst>
              <a:ext uri="{FF2B5EF4-FFF2-40B4-BE49-F238E27FC236}">
                <a16:creationId xmlns:a16="http://schemas.microsoft.com/office/drawing/2014/main" id="{0A4B7C35-38AF-4C46-A295-49B7F3412DE7}"/>
              </a:ext>
            </a:extLst>
          </p:cNvPr>
          <p:cNvPicPr>
            <a:picLocks noChangeAspect="1"/>
          </p:cNvPicPr>
          <p:nvPr/>
        </p:nvPicPr>
        <p:blipFill>
          <a:blip r:embed="rId5"/>
          <a:stretch>
            <a:fillRect/>
          </a:stretch>
        </p:blipFill>
        <p:spPr>
          <a:xfrm>
            <a:off x="1484078" y="6179614"/>
            <a:ext cx="4616488" cy="5288189"/>
          </a:xfrm>
          <a:prstGeom prst="rect">
            <a:avLst/>
          </a:prstGeom>
        </p:spPr>
      </p:pic>
      <p:sp>
        <p:nvSpPr>
          <p:cNvPr id="5" name="Title 1">
            <a:extLst>
              <a:ext uri="{FF2B5EF4-FFF2-40B4-BE49-F238E27FC236}">
                <a16:creationId xmlns:a16="http://schemas.microsoft.com/office/drawing/2014/main" id="{DE2B2371-2EB9-3840-2343-1699F680F1EC}"/>
              </a:ext>
            </a:extLst>
          </p:cNvPr>
          <p:cNvSpPr txBox="1">
            <a:spLocks/>
          </p:cNvSpPr>
          <p:nvPr/>
        </p:nvSpPr>
        <p:spPr>
          <a:xfrm>
            <a:off x="7522231" y="0"/>
            <a:ext cx="7066605" cy="2182091"/>
          </a:xfrm>
          <a:prstGeom prst="rect">
            <a:avLst/>
          </a:prstGeom>
          <a:noFill/>
          <a:effectLst>
            <a:outerShdw blurRad="50800" dist="38100" dir="2700000" algn="tl" rotWithShape="0">
              <a:prstClr val="black">
                <a:alpha val="40000"/>
              </a:prstClr>
            </a:outerShdw>
          </a:effectLst>
        </p:spPr>
        <p:txBody>
          <a:bodyPr vert="horz" lIns="162556" tIns="81278" rIns="162556" bIns="81278" rtlCol="0" anchor="ctr">
            <a:noAutofit/>
          </a:bodyPr>
          <a:lstStyle>
            <a:defPPr>
              <a:defRPr lang="en-US"/>
            </a:defPPr>
            <a:lvl1pPr marL="0" algn="l" defTabSz="1625529" rtl="0" eaLnBrk="1" latinLnBrk="0" hangingPunct="1">
              <a:defRPr sz="3200" kern="1200">
                <a:solidFill>
                  <a:schemeClr val="tx1"/>
                </a:solidFill>
                <a:latin typeface="+mn-lt"/>
                <a:ea typeface="+mn-ea"/>
                <a:cs typeface="+mn-cs"/>
              </a:defRPr>
            </a:lvl1pPr>
            <a:lvl2pPr marL="812764" algn="l" defTabSz="1625529" rtl="0" eaLnBrk="1" latinLnBrk="0" hangingPunct="1">
              <a:defRPr sz="3200" kern="1200">
                <a:solidFill>
                  <a:schemeClr val="tx1"/>
                </a:solidFill>
                <a:latin typeface="+mn-lt"/>
                <a:ea typeface="+mn-ea"/>
                <a:cs typeface="+mn-cs"/>
              </a:defRPr>
            </a:lvl2pPr>
            <a:lvl3pPr marL="1625529" algn="l" defTabSz="1625529" rtl="0" eaLnBrk="1" latinLnBrk="0" hangingPunct="1">
              <a:defRPr sz="3200" kern="1200">
                <a:solidFill>
                  <a:schemeClr val="tx1"/>
                </a:solidFill>
                <a:latin typeface="+mn-lt"/>
                <a:ea typeface="+mn-ea"/>
                <a:cs typeface="+mn-cs"/>
              </a:defRPr>
            </a:lvl3pPr>
            <a:lvl4pPr marL="2438293" algn="l" defTabSz="1625529" rtl="0" eaLnBrk="1" latinLnBrk="0" hangingPunct="1">
              <a:defRPr sz="3200" kern="1200">
                <a:solidFill>
                  <a:schemeClr val="tx1"/>
                </a:solidFill>
                <a:latin typeface="+mn-lt"/>
                <a:ea typeface="+mn-ea"/>
                <a:cs typeface="+mn-cs"/>
              </a:defRPr>
            </a:lvl4pPr>
            <a:lvl5pPr marL="3251058" algn="l" defTabSz="1625529" rtl="0" eaLnBrk="1" latinLnBrk="0" hangingPunct="1">
              <a:defRPr sz="3200" kern="1200">
                <a:solidFill>
                  <a:schemeClr val="tx1"/>
                </a:solidFill>
                <a:latin typeface="+mn-lt"/>
                <a:ea typeface="+mn-ea"/>
                <a:cs typeface="+mn-cs"/>
              </a:defRPr>
            </a:lvl5pPr>
            <a:lvl6pPr marL="4063822" algn="l" defTabSz="1625529" rtl="0" eaLnBrk="1" latinLnBrk="0" hangingPunct="1">
              <a:defRPr sz="3200" kern="1200">
                <a:solidFill>
                  <a:schemeClr val="tx1"/>
                </a:solidFill>
                <a:latin typeface="+mn-lt"/>
                <a:ea typeface="+mn-ea"/>
                <a:cs typeface="+mn-cs"/>
              </a:defRPr>
            </a:lvl6pPr>
            <a:lvl7pPr marL="4876587" algn="l" defTabSz="1625529" rtl="0" eaLnBrk="1" latinLnBrk="0" hangingPunct="1">
              <a:defRPr sz="3200" kern="1200">
                <a:solidFill>
                  <a:schemeClr val="tx1"/>
                </a:solidFill>
                <a:latin typeface="+mn-lt"/>
                <a:ea typeface="+mn-ea"/>
                <a:cs typeface="+mn-cs"/>
              </a:defRPr>
            </a:lvl7pPr>
            <a:lvl8pPr marL="5689351" algn="l" defTabSz="1625529" rtl="0" eaLnBrk="1" latinLnBrk="0" hangingPunct="1">
              <a:defRPr sz="3200" kern="1200">
                <a:solidFill>
                  <a:schemeClr val="tx1"/>
                </a:solidFill>
                <a:latin typeface="+mn-lt"/>
                <a:ea typeface="+mn-ea"/>
                <a:cs typeface="+mn-cs"/>
              </a:defRPr>
            </a:lvl8pPr>
            <a:lvl9pPr marL="6502116" algn="l" defTabSz="1625529" rtl="0" eaLnBrk="1" latinLnBrk="0" hangingPunct="1">
              <a:defRPr sz="3200" kern="1200">
                <a:solidFill>
                  <a:schemeClr val="tx1"/>
                </a:solidFill>
                <a:latin typeface="+mn-lt"/>
                <a:ea typeface="+mn-ea"/>
                <a:cs typeface="+mn-cs"/>
              </a:defRPr>
            </a:lvl9pPr>
          </a:lstStyle>
          <a:p>
            <a:pPr marL="0" marR="0" lvl="0" indent="0" algn="ctr" defTabSz="1625529" rtl="0" eaLnBrk="1" fontAlgn="auto" latinLnBrk="0" hangingPunct="1">
              <a:lnSpc>
                <a:spcPct val="90000"/>
              </a:lnSpc>
              <a:spcBef>
                <a:spcPct val="0"/>
              </a:spcBef>
              <a:spcAft>
                <a:spcPts val="0"/>
              </a:spcAft>
              <a:buClrTx/>
              <a:buSzTx/>
              <a:buFontTx/>
              <a:buNone/>
              <a:tabLst/>
              <a:defRPr/>
            </a:pPr>
            <a:r>
              <a:rPr kumimoji="0" lang="en-US" sz="10000" b="1"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rPr>
              <a:t>Meetings</a:t>
            </a:r>
            <a:endParaRPr kumimoji="0" lang="en-US" sz="10000"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endParaRPr>
          </a:p>
        </p:txBody>
      </p:sp>
      <p:sp>
        <p:nvSpPr>
          <p:cNvPr id="3" name="TextBox 2">
            <a:extLst>
              <a:ext uri="{FF2B5EF4-FFF2-40B4-BE49-F238E27FC236}">
                <a16:creationId xmlns:a16="http://schemas.microsoft.com/office/drawing/2014/main" id="{C8EEE2D2-D6BA-B0DE-80D8-D99FA08A3386}"/>
              </a:ext>
            </a:extLst>
          </p:cNvPr>
          <p:cNvSpPr txBox="1"/>
          <p:nvPr/>
        </p:nvSpPr>
        <p:spPr>
          <a:xfrm>
            <a:off x="8375073" y="2431473"/>
            <a:ext cx="12947072" cy="8927829"/>
          </a:xfrm>
          <a:prstGeom prst="rect">
            <a:avLst/>
          </a:prstGeom>
          <a:noFill/>
        </p:spPr>
        <p:txBody>
          <a:bodyPr wrap="square" rtlCol="0">
            <a:spAutoFit/>
          </a:bodyPr>
          <a:lstStyle/>
          <a:p>
            <a:pPr marL="857250" marR="0" lvl="0" indent="-857250">
              <a:lnSpc>
                <a:spcPct val="107000"/>
              </a:lnSpc>
              <a:spcBef>
                <a:spcPts val="0"/>
              </a:spcBef>
              <a:spcAft>
                <a:spcPts val="0"/>
              </a:spcAft>
              <a:buFont typeface="Arial" panose="020B0604020202020204" pitchFamily="34" charset="0"/>
              <a:buChar char="•"/>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2</a:t>
            </a:r>
            <a:r>
              <a:rPr lang="en-US" sz="6000" baseline="30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nd</a:t>
            </a: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 Monday 5 pm pacific</a:t>
            </a:r>
          </a:p>
          <a:p>
            <a:pPr marL="857250" lvl="3" indent="-857250">
              <a:lnSpc>
                <a:spcPct val="107000"/>
              </a:lnSpc>
              <a:buFont typeface="Arial" panose="020B0604020202020204" pitchFamily="34" charset="0"/>
              <a:buChar char="•"/>
            </a:pPr>
            <a:r>
              <a:rPr lang="en-US" sz="6000" dirty="0">
                <a:solidFill>
                  <a:srgbClr val="2479AF"/>
                </a:solidFill>
                <a:latin typeface="Museo Sans Display" panose="02000000000000000000" pitchFamily="2" charset="0"/>
                <a:ea typeface="Calibri" panose="020F0502020204030204" pitchFamily="34" charset="0"/>
                <a:cs typeface="Times New Roman" panose="02020603050405020304" pitchFamily="18" charset="0"/>
              </a:rPr>
              <a:t>All are welcome, but HQ staff should attend all</a:t>
            </a:r>
          </a:p>
          <a:p>
            <a:pPr marL="857250" lvl="1" indent="-857250">
              <a:lnSpc>
                <a:spcPct val="107000"/>
              </a:lnSpc>
              <a:buFont typeface="Arial" panose="020B0604020202020204" pitchFamily="34" charset="0"/>
              <a:buChar char="•"/>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Wellness – even months</a:t>
            </a:r>
          </a:p>
          <a:p>
            <a:pPr marL="857250" lvl="1" indent="-857250">
              <a:lnSpc>
                <a:spcPct val="107000"/>
              </a:lnSpc>
              <a:buFont typeface="Arial" panose="020B0604020202020204" pitchFamily="34" charset="0"/>
              <a:buChar char="•"/>
            </a:pPr>
            <a:r>
              <a:rPr lang="en-US" sz="6000" dirty="0">
                <a:solidFill>
                  <a:srgbClr val="2479AF"/>
                </a:solidFill>
                <a:latin typeface="Museo Sans Display" panose="02000000000000000000" pitchFamily="2" charset="0"/>
                <a:ea typeface="Calibri" panose="020F0502020204030204" pitchFamily="34" charset="0"/>
                <a:cs typeface="Times New Roman" panose="02020603050405020304" pitchFamily="18" charset="0"/>
              </a:rPr>
              <a:t>M</a:t>
            </a: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edical – odd months</a:t>
            </a:r>
          </a:p>
          <a:p>
            <a:pPr marL="857250" lvl="1" indent="-857250">
              <a:lnSpc>
                <a:spcPct val="107000"/>
              </a:lnSpc>
              <a:buFont typeface="Arial" panose="020B0604020202020204" pitchFamily="34" charset="0"/>
              <a:buChar char="•"/>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Cadence may change post NAM</a:t>
            </a:r>
          </a:p>
          <a:p>
            <a:pPr marL="857250" marR="0" lvl="0" indent="-857250">
              <a:lnSpc>
                <a:spcPct val="107000"/>
              </a:lnSpc>
              <a:spcBef>
                <a:spcPts val="0"/>
              </a:spcBef>
              <a:spcAft>
                <a:spcPts val="0"/>
              </a:spcAft>
              <a:buFont typeface="Arial" panose="020B0604020202020204" pitchFamily="34" charset="0"/>
              <a:buChar char="•"/>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No plans for in person medical</a:t>
            </a:r>
          </a:p>
          <a:p>
            <a:pPr marL="857250" marR="0" lvl="0" indent="-857250">
              <a:lnSpc>
                <a:spcPct val="107000"/>
              </a:lnSpc>
              <a:spcBef>
                <a:spcPts val="0"/>
              </a:spcBef>
              <a:spcAft>
                <a:spcPts val="0"/>
              </a:spcAft>
              <a:buFont typeface="Arial" panose="020B0604020202020204" pitchFamily="34" charset="0"/>
              <a:buChar char="•"/>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Plan for EYWB meeting at NAM</a:t>
            </a:r>
          </a:p>
          <a:p>
            <a:pPr marL="742950" lvl="2" indent="-285750">
              <a:lnSpc>
                <a:spcPct val="107000"/>
              </a:lnSpc>
              <a:spcAft>
                <a:spcPts val="800"/>
              </a:spcAft>
              <a:buFont typeface="Courier New" panose="02070309020205020404" pitchFamily="49" charset="0"/>
              <a:buChar char="o"/>
            </a:pPr>
            <a:r>
              <a:rPr lang="en-US" sz="6000" dirty="0">
                <a:solidFill>
                  <a:srgbClr val="2479AF"/>
                </a:solidFill>
                <a:latin typeface="Museo Sans Display" panose="02000000000000000000" pitchFamily="2" charset="0"/>
                <a:ea typeface="Calibri" panose="020F0502020204030204" pitchFamily="34" charset="0"/>
                <a:cs typeface="Times New Roman" panose="02020603050405020304" pitchFamily="18" charset="0"/>
              </a:rPr>
              <a:t>Orlando, May 12-16, 2025</a:t>
            </a:r>
            <a:endPar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6663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9" name="Picture 8">
            <a:extLst>
              <a:ext uri="{FF2B5EF4-FFF2-40B4-BE49-F238E27FC236}">
                <a16:creationId xmlns:a16="http://schemas.microsoft.com/office/drawing/2014/main" id="{1DCC020A-73CF-3B71-A796-213000C1E612}"/>
              </a:ext>
            </a:extLst>
          </p:cNvPr>
          <p:cNvPicPr>
            <a:picLocks noChangeAspect="1"/>
          </p:cNvPicPr>
          <p:nvPr/>
        </p:nvPicPr>
        <p:blipFill>
          <a:blip r:embed="rId3">
            <a:alphaModFix amt="50000"/>
          </a:blip>
          <a:stretch>
            <a:fillRect/>
          </a:stretch>
        </p:blipFill>
        <p:spPr>
          <a:xfrm>
            <a:off x="38232" y="-21771"/>
            <a:ext cx="21847837" cy="12192002"/>
          </a:xfrm>
          <a:prstGeom prst="rect">
            <a:avLst/>
          </a:prstGeom>
        </p:spPr>
      </p:pic>
      <p:pic>
        <p:nvPicPr>
          <p:cNvPr id="2" name="Picture 1" descr="A red hexagon with white text and a black background&#10;&#10;Description automatically generated">
            <a:extLst>
              <a:ext uri="{FF2B5EF4-FFF2-40B4-BE49-F238E27FC236}">
                <a16:creationId xmlns:a16="http://schemas.microsoft.com/office/drawing/2014/main" id="{17604B1C-8694-FBDE-9C0B-F80E9301A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363" y="842649"/>
            <a:ext cx="4631737" cy="5345880"/>
          </a:xfrm>
          <a:prstGeom prst="rect">
            <a:avLst/>
          </a:prstGeom>
        </p:spPr>
      </p:pic>
      <p:pic>
        <p:nvPicPr>
          <p:cNvPr id="7" name="Picture 6" descr="A hexagon with a cross and text&#10;&#10;Description automatically generated">
            <a:extLst>
              <a:ext uri="{FF2B5EF4-FFF2-40B4-BE49-F238E27FC236}">
                <a16:creationId xmlns:a16="http://schemas.microsoft.com/office/drawing/2014/main" id="{0A4B7C35-38AF-4C46-A295-49B7F3412DE7}"/>
              </a:ext>
            </a:extLst>
          </p:cNvPr>
          <p:cNvPicPr>
            <a:picLocks noChangeAspect="1"/>
          </p:cNvPicPr>
          <p:nvPr/>
        </p:nvPicPr>
        <p:blipFill>
          <a:blip r:embed="rId5"/>
          <a:stretch>
            <a:fillRect/>
          </a:stretch>
        </p:blipFill>
        <p:spPr>
          <a:xfrm>
            <a:off x="1484078" y="6179614"/>
            <a:ext cx="4616488" cy="5288189"/>
          </a:xfrm>
          <a:prstGeom prst="rect">
            <a:avLst/>
          </a:prstGeom>
        </p:spPr>
      </p:pic>
      <p:sp>
        <p:nvSpPr>
          <p:cNvPr id="5" name="Title 1">
            <a:extLst>
              <a:ext uri="{FF2B5EF4-FFF2-40B4-BE49-F238E27FC236}">
                <a16:creationId xmlns:a16="http://schemas.microsoft.com/office/drawing/2014/main" id="{DE2B2371-2EB9-3840-2343-1699F680F1EC}"/>
              </a:ext>
            </a:extLst>
          </p:cNvPr>
          <p:cNvSpPr txBox="1">
            <a:spLocks/>
          </p:cNvSpPr>
          <p:nvPr/>
        </p:nvSpPr>
        <p:spPr>
          <a:xfrm>
            <a:off x="7522231" y="0"/>
            <a:ext cx="7066605" cy="2182091"/>
          </a:xfrm>
          <a:prstGeom prst="rect">
            <a:avLst/>
          </a:prstGeom>
          <a:noFill/>
          <a:effectLst>
            <a:outerShdw blurRad="50800" dist="38100" dir="2700000" algn="tl" rotWithShape="0">
              <a:prstClr val="black">
                <a:alpha val="40000"/>
              </a:prstClr>
            </a:outerShdw>
          </a:effectLst>
        </p:spPr>
        <p:txBody>
          <a:bodyPr vert="horz" lIns="162556" tIns="81278" rIns="162556" bIns="81278" rtlCol="0" anchor="ctr">
            <a:noAutofit/>
          </a:bodyPr>
          <a:lstStyle>
            <a:defPPr>
              <a:defRPr lang="en-US"/>
            </a:defPPr>
            <a:lvl1pPr marL="0" algn="l" defTabSz="1625529" rtl="0" eaLnBrk="1" latinLnBrk="0" hangingPunct="1">
              <a:defRPr sz="3200" kern="1200">
                <a:solidFill>
                  <a:schemeClr val="tx1"/>
                </a:solidFill>
                <a:latin typeface="+mn-lt"/>
                <a:ea typeface="+mn-ea"/>
                <a:cs typeface="+mn-cs"/>
              </a:defRPr>
            </a:lvl1pPr>
            <a:lvl2pPr marL="812764" algn="l" defTabSz="1625529" rtl="0" eaLnBrk="1" latinLnBrk="0" hangingPunct="1">
              <a:defRPr sz="3200" kern="1200">
                <a:solidFill>
                  <a:schemeClr val="tx1"/>
                </a:solidFill>
                <a:latin typeface="+mn-lt"/>
                <a:ea typeface="+mn-ea"/>
                <a:cs typeface="+mn-cs"/>
              </a:defRPr>
            </a:lvl2pPr>
            <a:lvl3pPr marL="1625529" algn="l" defTabSz="1625529" rtl="0" eaLnBrk="1" latinLnBrk="0" hangingPunct="1">
              <a:defRPr sz="3200" kern="1200">
                <a:solidFill>
                  <a:schemeClr val="tx1"/>
                </a:solidFill>
                <a:latin typeface="+mn-lt"/>
                <a:ea typeface="+mn-ea"/>
                <a:cs typeface="+mn-cs"/>
              </a:defRPr>
            </a:lvl3pPr>
            <a:lvl4pPr marL="2438293" algn="l" defTabSz="1625529" rtl="0" eaLnBrk="1" latinLnBrk="0" hangingPunct="1">
              <a:defRPr sz="3200" kern="1200">
                <a:solidFill>
                  <a:schemeClr val="tx1"/>
                </a:solidFill>
                <a:latin typeface="+mn-lt"/>
                <a:ea typeface="+mn-ea"/>
                <a:cs typeface="+mn-cs"/>
              </a:defRPr>
            </a:lvl4pPr>
            <a:lvl5pPr marL="3251058" algn="l" defTabSz="1625529" rtl="0" eaLnBrk="1" latinLnBrk="0" hangingPunct="1">
              <a:defRPr sz="3200" kern="1200">
                <a:solidFill>
                  <a:schemeClr val="tx1"/>
                </a:solidFill>
                <a:latin typeface="+mn-lt"/>
                <a:ea typeface="+mn-ea"/>
                <a:cs typeface="+mn-cs"/>
              </a:defRPr>
            </a:lvl5pPr>
            <a:lvl6pPr marL="4063822" algn="l" defTabSz="1625529" rtl="0" eaLnBrk="1" latinLnBrk="0" hangingPunct="1">
              <a:defRPr sz="3200" kern="1200">
                <a:solidFill>
                  <a:schemeClr val="tx1"/>
                </a:solidFill>
                <a:latin typeface="+mn-lt"/>
                <a:ea typeface="+mn-ea"/>
                <a:cs typeface="+mn-cs"/>
              </a:defRPr>
            </a:lvl6pPr>
            <a:lvl7pPr marL="4876587" algn="l" defTabSz="1625529" rtl="0" eaLnBrk="1" latinLnBrk="0" hangingPunct="1">
              <a:defRPr sz="3200" kern="1200">
                <a:solidFill>
                  <a:schemeClr val="tx1"/>
                </a:solidFill>
                <a:latin typeface="+mn-lt"/>
                <a:ea typeface="+mn-ea"/>
                <a:cs typeface="+mn-cs"/>
              </a:defRPr>
            </a:lvl7pPr>
            <a:lvl8pPr marL="5689351" algn="l" defTabSz="1625529" rtl="0" eaLnBrk="1" latinLnBrk="0" hangingPunct="1">
              <a:defRPr sz="3200" kern="1200">
                <a:solidFill>
                  <a:schemeClr val="tx1"/>
                </a:solidFill>
                <a:latin typeface="+mn-lt"/>
                <a:ea typeface="+mn-ea"/>
                <a:cs typeface="+mn-cs"/>
              </a:defRPr>
            </a:lvl8pPr>
            <a:lvl9pPr marL="6502116" algn="l" defTabSz="1625529" rtl="0" eaLnBrk="1" latinLnBrk="0" hangingPunct="1">
              <a:defRPr sz="3200" kern="1200">
                <a:solidFill>
                  <a:schemeClr val="tx1"/>
                </a:solidFill>
                <a:latin typeface="+mn-lt"/>
                <a:ea typeface="+mn-ea"/>
                <a:cs typeface="+mn-cs"/>
              </a:defRPr>
            </a:lvl9pPr>
          </a:lstStyle>
          <a:p>
            <a:pPr marL="0" marR="0" lvl="0" indent="0" algn="ctr" defTabSz="1625529" rtl="0" eaLnBrk="1" fontAlgn="auto" latinLnBrk="0" hangingPunct="1">
              <a:lnSpc>
                <a:spcPct val="90000"/>
              </a:lnSpc>
              <a:spcBef>
                <a:spcPct val="0"/>
              </a:spcBef>
              <a:spcAft>
                <a:spcPts val="0"/>
              </a:spcAft>
              <a:buClrTx/>
              <a:buSzTx/>
              <a:buFontTx/>
              <a:buNone/>
              <a:tabLst/>
              <a:defRPr/>
            </a:pPr>
            <a:r>
              <a:rPr kumimoji="0" lang="en-US" sz="10000" b="1"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rPr>
              <a:t>Meetings</a:t>
            </a:r>
            <a:endParaRPr kumimoji="0" lang="en-US" sz="10000" i="0" u="none" strike="noStrike" kern="1200" cap="none" spc="0" normalizeH="0" baseline="0" noProof="0" dirty="0">
              <a:ln w="25400">
                <a:solidFill>
                  <a:schemeClr val="bg1">
                    <a:lumMod val="95000"/>
                  </a:schemeClr>
                </a:solidFill>
              </a:ln>
              <a:solidFill>
                <a:srgbClr val="ED1C24">
                  <a:alpha val="96000"/>
                </a:srgbClr>
              </a:solidFill>
              <a:effectLst>
                <a:outerShdw blurRad="38100" dist="38100" dir="2700000" algn="tl">
                  <a:schemeClr val="tx1"/>
                </a:outerShdw>
              </a:effectLst>
              <a:uLnTx/>
              <a:uFillTx/>
              <a:latin typeface="Museo Sans Display" panose="02000000000000000000" pitchFamily="2" charset="0"/>
              <a:ea typeface="+mj-ea"/>
              <a:cs typeface="+mj-cs"/>
            </a:endParaRPr>
          </a:p>
        </p:txBody>
      </p:sp>
      <p:sp>
        <p:nvSpPr>
          <p:cNvPr id="3" name="TextBox 2">
            <a:extLst>
              <a:ext uri="{FF2B5EF4-FFF2-40B4-BE49-F238E27FC236}">
                <a16:creationId xmlns:a16="http://schemas.microsoft.com/office/drawing/2014/main" id="{C8EEE2D2-D6BA-B0DE-80D8-D99FA08A3386}"/>
              </a:ext>
            </a:extLst>
          </p:cNvPr>
          <p:cNvSpPr txBox="1"/>
          <p:nvPr/>
        </p:nvSpPr>
        <p:spPr>
          <a:xfrm>
            <a:off x="8375073" y="2431473"/>
            <a:ext cx="12947072" cy="8927829"/>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Standard agenda</a:t>
            </a:r>
          </a:p>
          <a:p>
            <a:pPr marL="742950" marR="0" lvl="1" indent="-285750">
              <a:lnSpc>
                <a:spcPct val="107000"/>
              </a:lnSpc>
              <a:spcBef>
                <a:spcPts val="0"/>
              </a:spcBef>
              <a:spcAft>
                <a:spcPts val="0"/>
              </a:spcAft>
              <a:buFont typeface="Courier New" panose="02070309020205020404" pitchFamily="49" charset="0"/>
              <a:buChar char="o"/>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Welcome/Intro</a:t>
            </a:r>
          </a:p>
          <a:p>
            <a:pPr marL="742950" marR="0" lvl="1" indent="-285750">
              <a:lnSpc>
                <a:spcPct val="107000"/>
              </a:lnSpc>
              <a:spcBef>
                <a:spcPts val="0"/>
              </a:spcBef>
              <a:spcAft>
                <a:spcPts val="0"/>
              </a:spcAft>
              <a:buFont typeface="Courier New" panose="02070309020205020404" pitchFamily="49" charset="0"/>
              <a:buChar char="o"/>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Updates</a:t>
            </a:r>
          </a:p>
          <a:p>
            <a:pPr marL="742950" marR="0" lvl="1" indent="-285750">
              <a:lnSpc>
                <a:spcPct val="107000"/>
              </a:lnSpc>
              <a:spcBef>
                <a:spcPts val="0"/>
              </a:spcBef>
              <a:spcAft>
                <a:spcPts val="0"/>
              </a:spcAft>
              <a:buFont typeface="Courier New" panose="02070309020205020404" pitchFamily="49" charset="0"/>
              <a:buChar char="o"/>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Old Business</a:t>
            </a:r>
          </a:p>
          <a:p>
            <a:pPr marL="742950" marR="0" lvl="1" indent="-285750">
              <a:lnSpc>
                <a:spcPct val="107000"/>
              </a:lnSpc>
              <a:spcBef>
                <a:spcPts val="0"/>
              </a:spcBef>
              <a:spcAft>
                <a:spcPts val="0"/>
              </a:spcAft>
              <a:buFont typeface="Courier New" panose="02070309020205020404" pitchFamily="49" charset="0"/>
              <a:buChar char="o"/>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New Business</a:t>
            </a:r>
          </a:p>
          <a:p>
            <a:pPr marL="742950" marR="0" lvl="1" indent="-285750">
              <a:lnSpc>
                <a:spcPct val="107000"/>
              </a:lnSpc>
              <a:spcBef>
                <a:spcPts val="0"/>
              </a:spcBef>
              <a:spcAft>
                <a:spcPts val="0"/>
              </a:spcAft>
              <a:buFont typeface="Courier New" panose="02070309020205020404" pitchFamily="49" charset="0"/>
              <a:buChar char="o"/>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Housekeeping</a:t>
            </a:r>
          </a:p>
          <a:p>
            <a:pPr marL="742950" marR="0" lvl="1" indent="-285750">
              <a:lnSpc>
                <a:spcPct val="107000"/>
              </a:lnSpc>
              <a:spcBef>
                <a:spcPts val="0"/>
              </a:spcBef>
              <a:spcAft>
                <a:spcPts val="0"/>
              </a:spcAft>
              <a:buFont typeface="Courier New" panose="02070309020205020404" pitchFamily="49" charset="0"/>
              <a:buChar char="o"/>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Items for Next Meeting</a:t>
            </a:r>
          </a:p>
          <a:p>
            <a:pPr marL="742950" marR="0" lvl="1" indent="-285750">
              <a:lnSpc>
                <a:spcPct val="107000"/>
              </a:lnSpc>
              <a:spcBef>
                <a:spcPts val="0"/>
              </a:spcBef>
              <a:spcAft>
                <a:spcPts val="0"/>
              </a:spcAft>
              <a:buFont typeface="Courier New" panose="02070309020205020404" pitchFamily="49" charset="0"/>
              <a:buChar char="o"/>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Open Forum</a:t>
            </a:r>
          </a:p>
          <a:p>
            <a:pPr marL="742950" marR="0" lvl="1" indent="-285750">
              <a:lnSpc>
                <a:spcPct val="107000"/>
              </a:lnSpc>
              <a:spcBef>
                <a:spcPts val="0"/>
              </a:spcBef>
              <a:spcAft>
                <a:spcPts val="800"/>
              </a:spcAft>
              <a:buFont typeface="Courier New" panose="02070309020205020404" pitchFamily="49" charset="0"/>
              <a:buChar char="o"/>
            </a:pPr>
            <a:r>
              <a:rPr lang="en-US" sz="6000" dirty="0">
                <a:solidFill>
                  <a:srgbClr val="2479AF"/>
                </a:solidFill>
                <a:effectLst/>
                <a:latin typeface="Museo Sans Display" panose="02000000000000000000" pitchFamily="2" charset="0"/>
                <a:ea typeface="Calibri" panose="020F0502020204030204" pitchFamily="34" charset="0"/>
                <a:cs typeface="Times New Roman" panose="02020603050405020304" pitchFamily="18" charset="0"/>
              </a:rPr>
              <a:t>Close</a:t>
            </a:r>
          </a:p>
        </p:txBody>
      </p:sp>
    </p:spTree>
    <p:extLst>
      <p:ext uri="{BB962C8B-B14F-4D97-AF65-F5344CB8AC3E}">
        <p14:creationId xmlns:p14="http://schemas.microsoft.com/office/powerpoint/2010/main" val="2084432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9F29387A64B94589610C8D02302B49" ma:contentTypeVersion="13" ma:contentTypeDescription="Create a new document." ma:contentTypeScope="" ma:versionID="cf26e2204638bae5aab2632390bf0416">
  <xsd:schema xmlns:xsd="http://www.w3.org/2001/XMLSchema" xmlns:xs="http://www.w3.org/2001/XMLSchema" xmlns:p="http://schemas.microsoft.com/office/2006/metadata/properties" xmlns:ns2="e2c436c0-2684-4df2-a76d-fa4c93b16f3e" xmlns:ns3="3d878c9c-f08c-43ab-b9c3-bcbfda535af8" targetNamespace="http://schemas.microsoft.com/office/2006/metadata/properties" ma:root="true" ma:fieldsID="103f6af6813afc3133e1b796cf772915" ns2:_="" ns3:_="">
    <xsd:import namespace="e2c436c0-2684-4df2-a76d-fa4c93b16f3e"/>
    <xsd:import namespace="3d878c9c-f08c-43ab-b9c3-bcbfda535a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c436c0-2684-4df2-a76d-fa4c93b16f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878c9c-f08c-43ab-b9c3-bcbfda535af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c436c0-2684-4df2-a76d-fa4c93b16f3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76AB23C-EA2C-4291-BD04-F1A7CBE3ECA6}">
  <ds:schemaRefs>
    <ds:schemaRef ds:uri="3d878c9c-f08c-43ab-b9c3-bcbfda535af8"/>
    <ds:schemaRef ds:uri="e2c436c0-2684-4df2-a76d-fa4c93b16f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81C595-EA01-4CA4-BED5-A2BCBAA66533}">
  <ds:schemaRefs>
    <ds:schemaRef ds:uri="http://schemas.microsoft.com/sharepoint/v3/contenttype/forms"/>
  </ds:schemaRefs>
</ds:datastoreItem>
</file>

<file path=customXml/itemProps3.xml><?xml version="1.0" encoding="utf-8"?>
<ds:datastoreItem xmlns:ds="http://schemas.openxmlformats.org/officeDocument/2006/customXml" ds:itemID="{D177D948-0AC2-45C2-BD20-517B73600FEF}">
  <ds:schemaRefs>
    <ds:schemaRef ds:uri="http://purl.org/dc/terms/"/>
    <ds:schemaRef ds:uri="http://schemas.openxmlformats.org/package/2006/metadata/core-properties"/>
    <ds:schemaRef ds:uri="http://purl.org/dc/dcmitype/"/>
    <ds:schemaRef ds:uri="http://purl.org/dc/elements/1.1/"/>
    <ds:schemaRef ds:uri="http://schemas.microsoft.com/office/infopath/2007/PartnerControls"/>
    <ds:schemaRef ds:uri="http://schemas.microsoft.com/office/2006/documentManagement/types"/>
    <ds:schemaRef ds:uri="3d878c9c-f08c-43ab-b9c3-bcbfda535af8"/>
    <ds:schemaRef ds:uri="e2c436c0-2684-4df2-a76d-fa4c93b16f3e"/>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emplate/>
  <TotalTime>3502</TotalTime>
  <Words>3525</Words>
  <Application>Microsoft Office PowerPoint</Application>
  <PresentationFormat>Custom</PresentationFormat>
  <Paragraphs>136</Paragraphs>
  <Slides>12</Slides>
  <Notes>12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Arial</vt:lpstr>
      <vt:lpstr>Calibri</vt:lpstr>
      <vt:lpstr>Courier New</vt:lpstr>
      <vt:lpstr>Museo Sans Display</vt:lpstr>
      <vt:lpstr>Symbol</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2026JAMBOREE</dc:title>
  <dc:creator>Joe Barton</dc:creator>
  <cp:lastModifiedBy>Joseph D. Barton</cp:lastModifiedBy>
  <cp:revision>8</cp:revision>
  <dcterms:created xsi:type="dcterms:W3CDTF">2024-08-20T21:22:57Z</dcterms:created>
  <dcterms:modified xsi:type="dcterms:W3CDTF">2024-10-14T20:45:45Z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2024-08-20T00:00:00Z</vt:filetime>
  </property>
  <property fmtid="{D5CDD505-2E9C-101B-9397-08002B2CF9AE}" pid="3" name="Creator">
    <vt:lpwstr>Adobe Illustrator 28.5 (Macintosh)</vt:lpwstr>
  </property>
  <property fmtid="{D5CDD505-2E9C-101B-9397-08002B2CF9AE}" pid="4" name="LastSaved">
    <vt:filetime>2024-08-20T00:00:00Z</vt:filetime>
  </property>
  <property fmtid="{D5CDD505-2E9C-101B-9397-08002B2CF9AE}" pid="5" name="Producer">
    <vt:lpwstr>Adobe PDF library 17.00</vt:lpwstr>
  </property>
  <property fmtid="{D5CDD505-2E9C-101B-9397-08002B2CF9AE}" pid="6" name="ContentTypeId">
    <vt:lpwstr>0x010100E99F29387A64B94589610C8D02302B49</vt:lpwstr>
  </property>
  <property fmtid="{D5CDD505-2E9C-101B-9397-08002B2CF9AE}" pid="7" name="MediaServiceImageTags">
    <vt:lpwstr/>
  </property>
</Properties>
</file>