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25.jpg" ContentType="image/jpg"/>
  <Override PartName="/ppt/media/image31.jpg" ContentType="image/jpg"/>
  <Override PartName="/ppt/media/image33.jpg" ContentType="image/jpg"/>
  <Override PartName="/ppt/media/image36.jpg" ContentType="image/jpg"/>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 id="2147483680" r:id="rId6"/>
  </p:sldMasterIdLst>
  <p:notesMasterIdLst>
    <p:notesMasterId r:id="rId25"/>
  </p:notesMasterIdLst>
  <p:sldIdLst>
    <p:sldId id="256" r:id="rId7"/>
    <p:sldId id="293" r:id="rId8"/>
    <p:sldId id="290" r:id="rId9"/>
    <p:sldId id="258" r:id="rId10"/>
    <p:sldId id="264" r:id="rId11"/>
    <p:sldId id="259" r:id="rId12"/>
    <p:sldId id="260" r:id="rId13"/>
    <p:sldId id="262" r:id="rId14"/>
    <p:sldId id="261" r:id="rId15"/>
    <p:sldId id="263" r:id="rId16"/>
    <p:sldId id="265" r:id="rId17"/>
    <p:sldId id="266" r:id="rId18"/>
    <p:sldId id="269" r:id="rId19"/>
    <p:sldId id="267" r:id="rId20"/>
    <p:sldId id="270" r:id="rId21"/>
    <p:sldId id="276" r:id="rId22"/>
    <p:sldId id="292" r:id="rId23"/>
    <p:sldId id="29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3075" autoAdjust="0"/>
  </p:normalViewPr>
  <p:slideViewPr>
    <p:cSldViewPr snapToGrid="0">
      <p:cViewPr varScale="1">
        <p:scale>
          <a:sx n="70" d="100"/>
          <a:sy n="70" d="100"/>
        </p:scale>
        <p:origin x="215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3F7D76-8DE7-4346-B52A-8CC618182869}" type="datetimeFigureOut">
              <a:rPr lang="en-US" smtClean="0"/>
              <a:t>5/17/2024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850EDD-2517-4CC0-A4AC-5C65B81047A5}" type="slidenum">
              <a:rPr lang="en-US" smtClean="0"/>
              <a:t>‹#›</a:t>
            </a:fld>
            <a:endParaRPr lang="en-US"/>
          </a:p>
        </p:txBody>
      </p:sp>
    </p:spTree>
    <p:extLst>
      <p:ext uri="{BB962C8B-B14F-4D97-AF65-F5344CB8AC3E}">
        <p14:creationId xmlns:p14="http://schemas.microsoft.com/office/powerpoint/2010/main" val="497194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scouting.org/health-and-safety/safety-moments/" TargetMode="External"/><Relationship Id="rId3" Type="http://schemas.openxmlformats.org/officeDocument/2006/relationships/hyperlink" Target="https://www.scouting.org/health-and-safety/safe/" TargetMode="External"/><Relationship Id="rId7" Type="http://schemas.openxmlformats.org/officeDocument/2006/relationships/hyperlink" Target="https://www.scouting.org/health-and-safety/ahmr/"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scouting.org/health-and-safety/gss/" TargetMode="External"/><Relationship Id="rId5" Type="http://schemas.openxmlformats.org/officeDocument/2006/relationships/hyperlink" Target="https://www.scouting.org/health-and-safety/gss/gss07/#c" TargetMode="External"/><Relationship Id="rId4" Type="http://schemas.openxmlformats.org/officeDocument/2006/relationships/hyperlink" Target="https://www.scouting.org/health-and-safety/gss/gss07/#b"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Glenn – welcome everyone</a:t>
            </a:r>
          </a:p>
          <a:p>
            <a:r>
              <a:rPr lang="en-US" dirty="0"/>
              <a:t>Partnership with the professional staff and volunteers. </a:t>
            </a:r>
          </a:p>
        </p:txBody>
      </p:sp>
      <p:sp>
        <p:nvSpPr>
          <p:cNvPr id="4" name="Slide Number Placeholder 3"/>
          <p:cNvSpPr>
            <a:spLocks noGrp="1"/>
          </p:cNvSpPr>
          <p:nvPr>
            <p:ph type="sldNum" sz="quarter" idx="5"/>
          </p:nvPr>
        </p:nvSpPr>
        <p:spPr/>
        <p:txBody>
          <a:bodyPr/>
          <a:lstStyle/>
          <a:p>
            <a:fld id="{C7850EDD-2517-4CC0-A4AC-5C65B81047A5}" type="slidenum">
              <a:rPr lang="en-US" smtClean="0"/>
              <a:t>1</a:t>
            </a:fld>
            <a:endParaRPr lang="en-US"/>
          </a:p>
        </p:txBody>
      </p:sp>
    </p:spTree>
    <p:extLst>
      <p:ext uri="{BB962C8B-B14F-4D97-AF65-F5344CB8AC3E}">
        <p14:creationId xmlns:p14="http://schemas.microsoft.com/office/powerpoint/2010/main" val="1818721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Glenn</a:t>
            </a:r>
          </a:p>
          <a:p>
            <a:r>
              <a:rPr lang="en-US" dirty="0"/>
              <a:t>We are still working on the plan, but will work to place council units as close to one another as possible. </a:t>
            </a:r>
            <a:br>
              <a:rPr lang="en-US" dirty="0"/>
            </a:br>
            <a:r>
              <a:rPr lang="en-US" dirty="0"/>
              <a:t>Our goal is to have your boy troop and your girl troop in the same subcamp as we know this was a concern in 2023. </a:t>
            </a:r>
            <a:br>
              <a:rPr lang="en-US" dirty="0"/>
            </a:br>
            <a:r>
              <a:rPr lang="en-US" dirty="0"/>
              <a:t>This will be contingent on getting good commitments from the councils and filling those units. </a:t>
            </a:r>
          </a:p>
        </p:txBody>
      </p:sp>
      <p:sp>
        <p:nvSpPr>
          <p:cNvPr id="4" name="Slide Number Placeholder 3"/>
          <p:cNvSpPr>
            <a:spLocks noGrp="1"/>
          </p:cNvSpPr>
          <p:nvPr>
            <p:ph type="sldNum" sz="quarter" idx="5"/>
          </p:nvPr>
        </p:nvSpPr>
        <p:spPr/>
        <p:txBody>
          <a:bodyPr/>
          <a:lstStyle/>
          <a:p>
            <a:fld id="{C7850EDD-2517-4CC0-A4AC-5C65B81047A5}" type="slidenum">
              <a:rPr lang="en-US" smtClean="0"/>
              <a:t>10</a:t>
            </a:fld>
            <a:endParaRPr lang="en-US"/>
          </a:p>
        </p:txBody>
      </p:sp>
    </p:spTree>
    <p:extLst>
      <p:ext uri="{BB962C8B-B14F-4D97-AF65-F5344CB8AC3E}">
        <p14:creationId xmlns:p14="http://schemas.microsoft.com/office/powerpoint/2010/main" val="14449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Glenn</a:t>
            </a:r>
          </a:p>
          <a:p>
            <a:r>
              <a:rPr lang="en-US" dirty="0"/>
              <a:t>We are working to have a preferred bussing vendor. The agreement with TMS expired at the end of 2023 so this will be bid out as well. </a:t>
            </a:r>
          </a:p>
          <a:p>
            <a:r>
              <a:rPr lang="en-US" dirty="0"/>
              <a:t>Food will be served for participants in the same method as in 2023 with a set menu and commissary distribution</a:t>
            </a:r>
          </a:p>
          <a:p>
            <a:r>
              <a:rPr lang="en-US" dirty="0"/>
              <a:t>Staff will be allowed to bring vehicles and we will work to allow staff access to their vehicle throughout the Jamboree</a:t>
            </a:r>
          </a:p>
          <a:p>
            <a:r>
              <a:rPr lang="en-US" dirty="0"/>
              <a:t>We anticipate many councils will again bring trailers with equipment. These trailers will once again be able to park and be stored at Ruby welcome center. No onsite trailer or contingent parking will be allowed. </a:t>
            </a:r>
          </a:p>
        </p:txBody>
      </p:sp>
      <p:sp>
        <p:nvSpPr>
          <p:cNvPr id="4" name="Slide Number Placeholder 3"/>
          <p:cNvSpPr>
            <a:spLocks noGrp="1"/>
          </p:cNvSpPr>
          <p:nvPr>
            <p:ph type="sldNum" sz="quarter" idx="5"/>
          </p:nvPr>
        </p:nvSpPr>
        <p:spPr/>
        <p:txBody>
          <a:bodyPr/>
          <a:lstStyle/>
          <a:p>
            <a:fld id="{C7850EDD-2517-4CC0-A4AC-5C65B81047A5}" type="slidenum">
              <a:rPr lang="en-US" smtClean="0"/>
              <a:t>11</a:t>
            </a:fld>
            <a:endParaRPr lang="en-US"/>
          </a:p>
        </p:txBody>
      </p:sp>
    </p:spTree>
    <p:extLst>
      <p:ext uri="{BB962C8B-B14F-4D97-AF65-F5344CB8AC3E}">
        <p14:creationId xmlns:p14="http://schemas.microsoft.com/office/powerpoint/2010/main" val="350102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TP</a:t>
            </a:r>
          </a:p>
          <a:p>
            <a:r>
              <a:rPr lang="en-US" dirty="0"/>
              <a:t>We plan to have a new system for uploading </a:t>
            </a:r>
            <a:r>
              <a:rPr lang="en-US" dirty="0" err="1"/>
              <a:t>AHMR</a:t>
            </a:r>
            <a:r>
              <a:rPr lang="en-US" dirty="0"/>
              <a:t> forms</a:t>
            </a:r>
          </a:p>
          <a:p>
            <a:r>
              <a:rPr lang="en-US" dirty="0"/>
              <a:t>This will allow us the ability to prescreen, but we need your help to ensure you are not approving staff or participants who are not able to attend the Jamboree</a:t>
            </a:r>
          </a:p>
          <a:p>
            <a:r>
              <a:rPr lang="en-US" dirty="0"/>
              <a:t>This includes the HA height and weight restrictions. </a:t>
            </a:r>
          </a:p>
          <a:p>
            <a:endParaRPr lang="en-US" dirty="0"/>
          </a:p>
        </p:txBody>
      </p:sp>
      <p:sp>
        <p:nvSpPr>
          <p:cNvPr id="4" name="Slide Number Placeholder 3"/>
          <p:cNvSpPr>
            <a:spLocks noGrp="1"/>
          </p:cNvSpPr>
          <p:nvPr>
            <p:ph type="sldNum" sz="quarter" idx="5"/>
          </p:nvPr>
        </p:nvSpPr>
        <p:spPr/>
        <p:txBody>
          <a:bodyPr/>
          <a:lstStyle/>
          <a:p>
            <a:fld id="{C7850EDD-2517-4CC0-A4AC-5C65B81047A5}" type="slidenum">
              <a:rPr lang="en-US" smtClean="0"/>
              <a:t>12</a:t>
            </a:fld>
            <a:endParaRPr lang="en-US"/>
          </a:p>
        </p:txBody>
      </p:sp>
    </p:spTree>
    <p:extLst>
      <p:ext uri="{BB962C8B-B14F-4D97-AF65-F5344CB8AC3E}">
        <p14:creationId xmlns:p14="http://schemas.microsoft.com/office/powerpoint/2010/main" val="3197351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TP</a:t>
            </a:r>
          </a:p>
          <a:p>
            <a:r>
              <a:rPr lang="en-US" dirty="0"/>
              <a:t>We will once again be supported by the military and the WV National guard </a:t>
            </a:r>
          </a:p>
          <a:p>
            <a:endParaRPr lang="en-US" dirty="0"/>
          </a:p>
        </p:txBody>
      </p:sp>
      <p:sp>
        <p:nvSpPr>
          <p:cNvPr id="4" name="Slide Number Placeholder 3"/>
          <p:cNvSpPr>
            <a:spLocks noGrp="1"/>
          </p:cNvSpPr>
          <p:nvPr>
            <p:ph type="sldNum" sz="quarter" idx="5"/>
          </p:nvPr>
        </p:nvSpPr>
        <p:spPr/>
        <p:txBody>
          <a:bodyPr/>
          <a:lstStyle/>
          <a:p>
            <a:fld id="{C7850EDD-2517-4CC0-A4AC-5C65B81047A5}" type="slidenum">
              <a:rPr lang="en-US" smtClean="0"/>
              <a:t>13</a:t>
            </a:fld>
            <a:endParaRPr lang="en-US"/>
          </a:p>
        </p:txBody>
      </p:sp>
    </p:spTree>
    <p:extLst>
      <p:ext uri="{BB962C8B-B14F-4D97-AF65-F5344CB8AC3E}">
        <p14:creationId xmlns:p14="http://schemas.microsoft.com/office/powerpoint/2010/main" val="1945986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Glenn</a:t>
            </a:r>
          </a:p>
          <a:p>
            <a:r>
              <a:rPr lang="en-US" dirty="0"/>
              <a:t>Biggest challenge in 2023 was peer to peer abuse</a:t>
            </a:r>
          </a:p>
          <a:p>
            <a:r>
              <a:rPr lang="en-US" dirty="0"/>
              <a:t>Need the council help to train adult leaders in peer to peer abuse prevention </a:t>
            </a:r>
          </a:p>
          <a:p>
            <a:r>
              <a:rPr lang="en-US" dirty="0"/>
              <a:t>All adults onsite will be required to be current in youth protection. This will include an abbreviated training for visitors</a:t>
            </a:r>
          </a:p>
          <a:p>
            <a:endParaRPr lang="en-US" dirty="0"/>
          </a:p>
        </p:txBody>
      </p:sp>
      <p:sp>
        <p:nvSpPr>
          <p:cNvPr id="4" name="Slide Number Placeholder 3"/>
          <p:cNvSpPr>
            <a:spLocks noGrp="1"/>
          </p:cNvSpPr>
          <p:nvPr>
            <p:ph type="sldNum" sz="quarter" idx="5"/>
          </p:nvPr>
        </p:nvSpPr>
        <p:spPr/>
        <p:txBody>
          <a:bodyPr/>
          <a:lstStyle/>
          <a:p>
            <a:fld id="{C7850EDD-2517-4CC0-A4AC-5C65B81047A5}" type="slidenum">
              <a:rPr lang="en-US" smtClean="0"/>
              <a:t>14</a:t>
            </a:fld>
            <a:endParaRPr lang="en-US"/>
          </a:p>
        </p:txBody>
      </p:sp>
    </p:spTree>
    <p:extLst>
      <p:ext uri="{BB962C8B-B14F-4D97-AF65-F5344CB8AC3E}">
        <p14:creationId xmlns:p14="http://schemas.microsoft.com/office/powerpoint/2010/main" val="688344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TP</a:t>
            </a:r>
          </a:p>
          <a:p>
            <a:r>
              <a:rPr lang="en-US" dirty="0"/>
              <a:t>The Platinum package membership and program will be renewed for 2026. This program was extremely effective in producing scholarship $ for youth to attend.</a:t>
            </a:r>
          </a:p>
          <a:p>
            <a:r>
              <a:rPr lang="en-US" dirty="0"/>
              <a:t>The scholarship process will be announced with the registration fees this fall. </a:t>
            </a:r>
          </a:p>
          <a:p>
            <a:r>
              <a:rPr lang="en-US" dirty="0"/>
              <a:t>We know you want to know the fee, but we are working diligently to plan a program and budget to ensure the fee will give the best Jamboree experience possible for the lowest price.</a:t>
            </a:r>
          </a:p>
          <a:p>
            <a:endParaRPr lang="en-US" dirty="0"/>
          </a:p>
          <a:p>
            <a:endParaRPr lang="en-US" dirty="0"/>
          </a:p>
        </p:txBody>
      </p:sp>
      <p:sp>
        <p:nvSpPr>
          <p:cNvPr id="4" name="Slide Number Placeholder 3"/>
          <p:cNvSpPr>
            <a:spLocks noGrp="1"/>
          </p:cNvSpPr>
          <p:nvPr>
            <p:ph type="sldNum" sz="quarter" idx="5"/>
          </p:nvPr>
        </p:nvSpPr>
        <p:spPr/>
        <p:txBody>
          <a:bodyPr/>
          <a:lstStyle/>
          <a:p>
            <a:fld id="{C7850EDD-2517-4CC0-A4AC-5C65B81047A5}" type="slidenum">
              <a:rPr lang="en-US" smtClean="0"/>
              <a:t>15</a:t>
            </a:fld>
            <a:endParaRPr lang="en-US"/>
          </a:p>
        </p:txBody>
      </p:sp>
    </p:spTree>
    <p:extLst>
      <p:ext uri="{BB962C8B-B14F-4D97-AF65-F5344CB8AC3E}">
        <p14:creationId xmlns:p14="http://schemas.microsoft.com/office/powerpoint/2010/main" val="2114385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Glenn</a:t>
            </a:r>
          </a:p>
          <a:p>
            <a:r>
              <a:rPr lang="en-US" dirty="0"/>
              <a:t>Explain the vision to </a:t>
            </a:r>
            <a:r>
              <a:rPr lang="en-US" sz="1200" dirty="0"/>
              <a:t>prepare Scouts for a life of purpose and impact</a:t>
            </a:r>
          </a:p>
          <a:p>
            <a:r>
              <a:rPr lang="en-US" sz="1200" dirty="0"/>
              <a:t>These are the ways we plan do meet that objective. </a:t>
            </a:r>
            <a:endParaRPr lang="en-US" dirty="0"/>
          </a:p>
        </p:txBody>
      </p:sp>
      <p:sp>
        <p:nvSpPr>
          <p:cNvPr id="4" name="Slide Number Placeholder 3"/>
          <p:cNvSpPr>
            <a:spLocks noGrp="1"/>
          </p:cNvSpPr>
          <p:nvPr>
            <p:ph type="sldNum" sz="quarter" idx="5"/>
          </p:nvPr>
        </p:nvSpPr>
        <p:spPr/>
        <p:txBody>
          <a:bodyPr/>
          <a:lstStyle/>
          <a:p>
            <a:fld id="{C7850EDD-2517-4CC0-A4AC-5C65B81047A5}" type="slidenum">
              <a:rPr lang="en-US" smtClean="0"/>
              <a:t>16</a:t>
            </a:fld>
            <a:endParaRPr lang="en-US"/>
          </a:p>
        </p:txBody>
      </p:sp>
    </p:spTree>
    <p:extLst>
      <p:ext uri="{BB962C8B-B14F-4D97-AF65-F5344CB8AC3E}">
        <p14:creationId xmlns:p14="http://schemas.microsoft.com/office/powerpoint/2010/main" val="1334543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Glenn</a:t>
            </a:r>
          </a:p>
          <a:p>
            <a:r>
              <a:rPr lang="en-US" dirty="0"/>
              <a:t>Plan to have an opening and closing show and smaller bashes </a:t>
            </a:r>
          </a:p>
          <a:p>
            <a:r>
              <a:rPr lang="en-US" dirty="0"/>
              <a:t>The military is onboard to have several more displays and exhibits and flyovers</a:t>
            </a:r>
          </a:p>
          <a:p>
            <a:r>
              <a:rPr lang="en-US" dirty="0"/>
              <a:t>Staffing will dictate how many and what adventure programs are open/available, so help us recruit staff</a:t>
            </a:r>
          </a:p>
          <a:p>
            <a:r>
              <a:rPr lang="en-US" dirty="0"/>
              <a:t>Rafting will be available again through the Jamboree. No units will be allowed to leave for a rafting trip during the dates of the Jamboree unless a part of the Jamboree rafting experience. We plan to lower the rafting fee from 2023 </a:t>
            </a:r>
          </a:p>
          <a:p>
            <a:r>
              <a:rPr lang="en-US" dirty="0"/>
              <a:t>The QR code will lead you to a google form for program ideas that you can share with us things you would like (or that your Scouts would like) to be at the Jamboree. We want to hear from you.</a:t>
            </a:r>
          </a:p>
          <a:p>
            <a:endParaRPr lang="en-US" dirty="0"/>
          </a:p>
        </p:txBody>
      </p:sp>
      <p:sp>
        <p:nvSpPr>
          <p:cNvPr id="4" name="Slide Number Placeholder 3"/>
          <p:cNvSpPr>
            <a:spLocks noGrp="1"/>
          </p:cNvSpPr>
          <p:nvPr>
            <p:ph type="sldNum" sz="quarter" idx="5"/>
          </p:nvPr>
        </p:nvSpPr>
        <p:spPr/>
        <p:txBody>
          <a:bodyPr/>
          <a:lstStyle/>
          <a:p>
            <a:fld id="{C7850EDD-2517-4CC0-A4AC-5C65B81047A5}" type="slidenum">
              <a:rPr lang="en-US" smtClean="0"/>
              <a:t>17</a:t>
            </a:fld>
            <a:endParaRPr lang="en-US"/>
          </a:p>
        </p:txBody>
      </p:sp>
    </p:spTree>
    <p:extLst>
      <p:ext uri="{BB962C8B-B14F-4D97-AF65-F5344CB8AC3E}">
        <p14:creationId xmlns:p14="http://schemas.microsoft.com/office/powerpoint/2010/main" val="655245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p>
          <a:p>
            <a:endParaRPr lang="en-US" dirty="0"/>
          </a:p>
        </p:txBody>
      </p:sp>
      <p:sp>
        <p:nvSpPr>
          <p:cNvPr id="4" name="Slide Number Placeholder 3"/>
          <p:cNvSpPr>
            <a:spLocks noGrp="1"/>
          </p:cNvSpPr>
          <p:nvPr>
            <p:ph type="sldNum" sz="quarter" idx="5"/>
          </p:nvPr>
        </p:nvSpPr>
        <p:spPr/>
        <p:txBody>
          <a:bodyPr/>
          <a:lstStyle/>
          <a:p>
            <a:fld id="{C7850EDD-2517-4CC0-A4AC-5C65B81047A5}" type="slidenum">
              <a:rPr lang="en-US" smtClean="0"/>
              <a:t>18</a:t>
            </a:fld>
            <a:endParaRPr lang="en-US"/>
          </a:p>
        </p:txBody>
      </p:sp>
    </p:spTree>
    <p:extLst>
      <p:ext uri="{BB962C8B-B14F-4D97-AF65-F5344CB8AC3E}">
        <p14:creationId xmlns:p14="http://schemas.microsoft.com/office/powerpoint/2010/main" val="2905241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TP</a:t>
            </a:r>
          </a:p>
          <a:p>
            <a:pPr algn="l"/>
            <a:r>
              <a:rPr lang="en-US" b="1" i="0" dirty="0">
                <a:solidFill>
                  <a:srgbClr val="003F87"/>
                </a:solidFill>
                <a:effectLst/>
                <a:highlight>
                  <a:srgbClr val="FFFFFF"/>
                </a:highlight>
                <a:latin typeface="Roboto Slab" pitchFamily="2" charset="0"/>
              </a:rPr>
              <a:t>SUMMARY</a:t>
            </a:r>
            <a:endParaRPr lang="en-US" b="0" i="0" dirty="0">
              <a:solidFill>
                <a:srgbClr val="003F87"/>
              </a:solidFill>
              <a:effectLst/>
              <a:highlight>
                <a:srgbClr val="FFFFFF"/>
              </a:highlight>
              <a:latin typeface="Roboto Slab" pitchFamily="2" charset="0"/>
            </a:endParaRPr>
          </a:p>
          <a:p>
            <a:pPr algn="l"/>
            <a:r>
              <a:rPr lang="en-US" b="0" i="0" dirty="0">
                <a:solidFill>
                  <a:srgbClr val="515354"/>
                </a:solidFill>
                <a:effectLst/>
                <a:highlight>
                  <a:srgbClr val="FFFFFF"/>
                </a:highlight>
                <a:latin typeface="Roboto" panose="02000000000000000000" pitchFamily="2" charset="0"/>
              </a:rPr>
              <a:t>Scouts and their parents expect all Boy Scouts of America activities to be conducted safely. To ensure the safety of participants, the Boy Scouts of America expects leaders to use the four points of </a:t>
            </a:r>
            <a:r>
              <a:rPr lang="en-US" b="0" i="0" u="none" strike="noStrike" dirty="0">
                <a:solidFill>
                  <a:srgbClr val="006CFF"/>
                </a:solidFill>
                <a:effectLst/>
                <a:highlight>
                  <a:srgbClr val="FFFFFF"/>
                </a:highlight>
                <a:latin typeface="Roboto" panose="02000000000000000000" pitchFamily="2" charset="0"/>
                <a:hlinkClick r:id="rId3"/>
              </a:rPr>
              <a:t>SAFE</a:t>
            </a:r>
            <a:r>
              <a:rPr lang="en-US" b="0" i="0" dirty="0">
                <a:solidFill>
                  <a:srgbClr val="515354"/>
                </a:solidFill>
                <a:effectLst/>
                <a:highlight>
                  <a:srgbClr val="FFFFFF"/>
                </a:highlight>
                <a:latin typeface="Roboto" panose="02000000000000000000" pitchFamily="2" charset="0"/>
              </a:rPr>
              <a:t> when delivering the Scouting program. Included below are examples of real incidents in Scouting where at least one of these four points was not followed. Please do not put participants at risk by ignoring these principles.</a:t>
            </a:r>
          </a:p>
          <a:p>
            <a:pPr algn="l"/>
            <a:r>
              <a:rPr lang="en-US" b="0" i="0" dirty="0">
                <a:solidFill>
                  <a:srgbClr val="515354"/>
                </a:solidFill>
                <a:effectLst/>
                <a:highlight>
                  <a:srgbClr val="FFFFFF"/>
                </a:highlight>
                <a:latin typeface="Roboto" panose="02000000000000000000" pitchFamily="2" charset="0"/>
              </a:rPr>
              <a:t> </a:t>
            </a:r>
          </a:p>
          <a:p>
            <a:pPr algn="l"/>
            <a:r>
              <a:rPr lang="en-US" b="1" i="0" dirty="0">
                <a:solidFill>
                  <a:srgbClr val="003F87"/>
                </a:solidFill>
                <a:effectLst/>
                <a:highlight>
                  <a:srgbClr val="FFFFFF"/>
                </a:highlight>
                <a:latin typeface="Roboto Slab" pitchFamily="2" charset="0"/>
              </a:rPr>
              <a:t>GENERAL INFORMATION</a:t>
            </a:r>
            <a:endParaRPr lang="en-US" b="0" i="0" dirty="0">
              <a:solidFill>
                <a:srgbClr val="003F87"/>
              </a:solidFill>
              <a:effectLst/>
              <a:highlight>
                <a:srgbClr val="FFFFFF"/>
              </a:highlight>
              <a:latin typeface="Roboto Slab" pitchFamily="2" charset="0"/>
            </a:endParaRPr>
          </a:p>
          <a:p>
            <a:pPr algn="l"/>
            <a:r>
              <a:rPr lang="en-US" b="1" i="1" dirty="0">
                <a:solidFill>
                  <a:srgbClr val="003F87"/>
                </a:solidFill>
                <a:effectLst/>
                <a:highlight>
                  <a:srgbClr val="FFFFFF"/>
                </a:highlight>
                <a:latin typeface="Roboto Slab" pitchFamily="2" charset="0"/>
              </a:rPr>
              <a:t>S = Supervision</a:t>
            </a:r>
            <a:endParaRPr lang="en-US" b="0" i="0" dirty="0">
              <a:solidFill>
                <a:srgbClr val="003F87"/>
              </a:solidFill>
              <a:effectLst/>
              <a:highlight>
                <a:srgbClr val="FFFFFF"/>
              </a:highlight>
              <a:latin typeface="Roboto Slab" pitchFamily="2" charset="0"/>
            </a:endParaRPr>
          </a:p>
          <a:p>
            <a:pPr algn="l"/>
            <a:r>
              <a:rPr lang="en-US" b="0" i="0" dirty="0">
                <a:solidFill>
                  <a:srgbClr val="515354"/>
                </a:solidFill>
                <a:effectLst/>
                <a:highlight>
                  <a:srgbClr val="FFFFFF"/>
                </a:highlight>
                <a:latin typeface="Roboto" panose="02000000000000000000" pitchFamily="2" charset="0"/>
              </a:rPr>
              <a:t>Youth are supervised by qualified and trustworthy adults who set the example for safety.</a:t>
            </a:r>
          </a:p>
          <a:p>
            <a:pPr algn="l">
              <a:buFont typeface="Arial" panose="020B0604020202020204" pitchFamily="34" charset="0"/>
              <a:buChar char="•"/>
            </a:pPr>
            <a:r>
              <a:rPr lang="en-US" b="0" i="0" dirty="0">
                <a:solidFill>
                  <a:srgbClr val="515354"/>
                </a:solidFill>
                <a:effectLst/>
                <a:highlight>
                  <a:srgbClr val="FFFFFF"/>
                </a:highlight>
                <a:latin typeface="Roboto" panose="02000000000000000000" pitchFamily="2" charset="0"/>
              </a:rPr>
              <a:t>Three youth went on a backcountry trek without adult supervision. One teenage Scout died of heatstroke.</a:t>
            </a:r>
          </a:p>
          <a:p>
            <a:pPr algn="l">
              <a:buFont typeface="Arial" panose="020B0604020202020204" pitchFamily="34" charset="0"/>
              <a:buChar char="•"/>
            </a:pPr>
            <a:r>
              <a:rPr lang="en-US" b="0" i="0" dirty="0">
                <a:solidFill>
                  <a:srgbClr val="515354"/>
                </a:solidFill>
                <a:effectLst/>
                <a:highlight>
                  <a:srgbClr val="FFFFFF"/>
                </a:highlight>
                <a:latin typeface="Roboto" panose="02000000000000000000" pitchFamily="2" charset="0"/>
              </a:rPr>
              <a:t>A 12-year-old Scout was alone in a dug-out sand dune that collapsed on him. He died later that day.</a:t>
            </a:r>
          </a:p>
          <a:p>
            <a:pPr algn="l"/>
            <a:r>
              <a:rPr lang="en-US" b="1" i="0" dirty="0">
                <a:solidFill>
                  <a:srgbClr val="515354"/>
                </a:solidFill>
                <a:effectLst/>
                <a:highlight>
                  <a:srgbClr val="FFFFFF"/>
                </a:highlight>
                <a:latin typeface="Roboto" panose="02000000000000000000" pitchFamily="2" charset="0"/>
              </a:rPr>
              <a:t>Scouting policies like two-deep leadership and the buddy system safeguard against tragedies like these.</a:t>
            </a:r>
            <a:endParaRPr lang="en-US" b="1" i="0" dirty="0">
              <a:solidFill>
                <a:srgbClr val="003F87"/>
              </a:solidFill>
              <a:effectLst/>
              <a:highlight>
                <a:srgbClr val="FFFFFF"/>
              </a:highlight>
              <a:latin typeface="Roboto Slab" pitchFamily="2" charset="0"/>
            </a:endParaRPr>
          </a:p>
          <a:p>
            <a:pPr algn="l"/>
            <a:r>
              <a:rPr lang="en-US" b="0" i="0" dirty="0">
                <a:solidFill>
                  <a:srgbClr val="515354"/>
                </a:solidFill>
                <a:effectLst/>
                <a:highlight>
                  <a:srgbClr val="FFFFFF"/>
                </a:highlight>
                <a:latin typeface="Roboto" panose="02000000000000000000" pitchFamily="2" charset="0"/>
              </a:rPr>
              <a:t> </a:t>
            </a:r>
          </a:p>
          <a:p>
            <a:pPr algn="l"/>
            <a:r>
              <a:rPr lang="en-US" b="1" i="1" dirty="0">
                <a:solidFill>
                  <a:srgbClr val="003F87"/>
                </a:solidFill>
                <a:effectLst/>
                <a:highlight>
                  <a:srgbClr val="FFFFFF"/>
                </a:highlight>
                <a:latin typeface="Roboto Slab" pitchFamily="2" charset="0"/>
              </a:rPr>
              <a:t>A = Assessment</a:t>
            </a:r>
            <a:endParaRPr lang="en-US" b="0" i="0" dirty="0">
              <a:solidFill>
                <a:srgbClr val="003F87"/>
              </a:solidFill>
              <a:effectLst/>
              <a:highlight>
                <a:srgbClr val="FFFFFF"/>
              </a:highlight>
              <a:latin typeface="Roboto Slab" pitchFamily="2" charset="0"/>
            </a:endParaRPr>
          </a:p>
          <a:p>
            <a:pPr algn="l"/>
            <a:r>
              <a:rPr lang="en-US" b="0" i="0" dirty="0">
                <a:solidFill>
                  <a:srgbClr val="515354"/>
                </a:solidFill>
                <a:effectLst/>
                <a:highlight>
                  <a:srgbClr val="FFFFFF"/>
                </a:highlight>
                <a:latin typeface="Roboto" panose="02000000000000000000" pitchFamily="2" charset="0"/>
              </a:rPr>
              <a:t>Activities are assessed for risks during planning. Leaders have reviewed applicable program guidance or standards and have verified the activity is not </a:t>
            </a:r>
            <a:r>
              <a:rPr lang="en-US" b="0" i="0" u="none" strike="noStrike" dirty="0">
                <a:solidFill>
                  <a:srgbClr val="006CFF"/>
                </a:solidFill>
                <a:effectLst/>
                <a:highlight>
                  <a:srgbClr val="FFFFFF"/>
                </a:highlight>
                <a:latin typeface="Roboto" panose="02000000000000000000" pitchFamily="2" charset="0"/>
                <a:hlinkClick r:id="rId4"/>
              </a:rPr>
              <a:t>prohibited</a:t>
            </a:r>
            <a:r>
              <a:rPr lang="en-US" b="0" i="0" dirty="0">
                <a:solidFill>
                  <a:srgbClr val="515354"/>
                </a:solidFill>
                <a:effectLst/>
                <a:highlight>
                  <a:srgbClr val="FFFFFF"/>
                </a:highlight>
                <a:latin typeface="Roboto" panose="02000000000000000000" pitchFamily="2" charset="0"/>
              </a:rPr>
              <a:t>. Risk </a:t>
            </a:r>
            <a:r>
              <a:rPr lang="en-US" b="0" i="0" u="none" strike="noStrike" dirty="0">
                <a:solidFill>
                  <a:srgbClr val="006CFF"/>
                </a:solidFill>
                <a:effectLst/>
                <a:highlight>
                  <a:srgbClr val="FFFFFF"/>
                </a:highlight>
                <a:latin typeface="Roboto" panose="02000000000000000000" pitchFamily="2" charset="0"/>
                <a:hlinkClick r:id="rId5"/>
              </a:rPr>
              <a:t>avoidance or mitigation</a:t>
            </a:r>
            <a:r>
              <a:rPr lang="en-US" b="0" i="0" dirty="0">
                <a:solidFill>
                  <a:srgbClr val="515354"/>
                </a:solidFill>
                <a:effectLst/>
                <a:highlight>
                  <a:srgbClr val="FFFFFF"/>
                </a:highlight>
                <a:latin typeface="Roboto" panose="02000000000000000000" pitchFamily="2" charset="0"/>
              </a:rPr>
              <a:t> is incorporated into the activity.</a:t>
            </a:r>
          </a:p>
          <a:p>
            <a:pPr algn="l">
              <a:buFont typeface="Arial" panose="020B0604020202020204" pitchFamily="34" charset="0"/>
              <a:buChar char="•"/>
            </a:pPr>
            <a:r>
              <a:rPr lang="en-US" b="0" i="0" dirty="0">
                <a:solidFill>
                  <a:srgbClr val="515354"/>
                </a:solidFill>
                <a:effectLst/>
                <a:highlight>
                  <a:srgbClr val="FFFFFF"/>
                </a:highlight>
                <a:latin typeface="Roboto" panose="02000000000000000000" pitchFamily="2" charset="0"/>
              </a:rPr>
              <a:t>Two Scouts were burned while lighting a homemade stove. They had made the stove out of a soda can and were trying to fuel it with </a:t>
            </a:r>
            <a:r>
              <a:rPr lang="en-US" b="0" i="0" dirty="0" err="1">
                <a:solidFill>
                  <a:srgbClr val="515354"/>
                </a:solidFill>
                <a:effectLst/>
                <a:highlight>
                  <a:srgbClr val="FFFFFF"/>
                </a:highlight>
                <a:latin typeface="Roboto" panose="02000000000000000000" pitchFamily="2" charset="0"/>
              </a:rPr>
              <a:t>HEET</a:t>
            </a:r>
            <a:r>
              <a:rPr lang="en-US" b="0" i="0" dirty="0">
                <a:solidFill>
                  <a:srgbClr val="515354"/>
                </a:solidFill>
                <a:effectLst/>
                <a:highlight>
                  <a:srgbClr val="FFFFFF"/>
                </a:highlight>
                <a:latin typeface="Roboto" panose="02000000000000000000" pitchFamily="2" charset="0"/>
              </a:rPr>
              <a:t>®, a liquid fuel additive. The use of homemade stoves is </a:t>
            </a:r>
            <a:r>
              <a:rPr lang="en-US" b="0" i="0" u="none" strike="noStrike" dirty="0">
                <a:solidFill>
                  <a:srgbClr val="067EEB"/>
                </a:solidFill>
                <a:effectLst/>
                <a:highlight>
                  <a:srgbClr val="FFFFFF"/>
                </a:highlight>
                <a:latin typeface="Roboto" panose="02000000000000000000" pitchFamily="2" charset="0"/>
                <a:hlinkClick r:id="rId4"/>
              </a:rPr>
              <a:t>prohibited</a:t>
            </a:r>
            <a:r>
              <a:rPr lang="en-US" b="0" i="0" dirty="0">
                <a:solidFill>
                  <a:srgbClr val="515354"/>
                </a:solidFill>
                <a:effectLst/>
                <a:highlight>
                  <a:srgbClr val="FFFFFF"/>
                </a:highlight>
                <a:latin typeface="Roboto" panose="02000000000000000000" pitchFamily="2" charset="0"/>
              </a:rPr>
              <a:t>.</a:t>
            </a:r>
          </a:p>
          <a:p>
            <a:pPr algn="l">
              <a:buFont typeface="Arial" panose="020B0604020202020204" pitchFamily="34" charset="0"/>
              <a:buChar char="•"/>
            </a:pPr>
            <a:r>
              <a:rPr lang="en-US" b="0" i="0" dirty="0">
                <a:solidFill>
                  <a:srgbClr val="515354"/>
                </a:solidFill>
                <a:effectLst/>
                <a:highlight>
                  <a:srgbClr val="FFFFFF"/>
                </a:highlight>
                <a:latin typeface="Roboto" panose="02000000000000000000" pitchFamily="2" charset="0"/>
              </a:rPr>
              <a:t>A Webelos Scout slipped and fell 25 feet into a ravine while hiking with older Scouts who were exploring an unpaved trail. The boy hit his head on rocks and suffered severe brain trauma. He was airlifted to a local hospital and never regained consciousness.</a:t>
            </a:r>
          </a:p>
          <a:p>
            <a:pPr algn="l"/>
            <a:r>
              <a:rPr lang="en-US" b="1" i="0" dirty="0">
                <a:solidFill>
                  <a:srgbClr val="515354"/>
                </a:solidFill>
                <a:effectLst/>
                <a:highlight>
                  <a:srgbClr val="FFFFFF"/>
                </a:highlight>
                <a:latin typeface="Roboto" panose="02000000000000000000" pitchFamily="2" charset="0"/>
              </a:rPr>
              <a:t>Understanding and following the guidelines contained in program materials and the </a:t>
            </a:r>
            <a:r>
              <a:rPr lang="en-US" b="1" i="0" u="none" strike="noStrike" dirty="0">
                <a:solidFill>
                  <a:srgbClr val="067EEB"/>
                </a:solidFill>
                <a:effectLst/>
                <a:highlight>
                  <a:srgbClr val="FFFFFF"/>
                </a:highlight>
                <a:latin typeface="Roboto Slab" pitchFamily="2" charset="0"/>
                <a:hlinkClick r:id="rId6"/>
              </a:rPr>
              <a:t>Guide to Safe Scouting</a:t>
            </a:r>
            <a:r>
              <a:rPr lang="en-US" b="1" i="0" dirty="0">
                <a:solidFill>
                  <a:srgbClr val="515354"/>
                </a:solidFill>
                <a:effectLst/>
                <a:highlight>
                  <a:srgbClr val="FFFFFF"/>
                </a:highlight>
                <a:latin typeface="Roboto" panose="02000000000000000000" pitchFamily="2" charset="0"/>
              </a:rPr>
              <a:t> helps keep all youth safer in our programs.</a:t>
            </a:r>
            <a:endParaRPr lang="en-US" b="1" i="0" dirty="0">
              <a:solidFill>
                <a:srgbClr val="003F87"/>
              </a:solidFill>
              <a:effectLst/>
              <a:highlight>
                <a:srgbClr val="FFFFFF"/>
              </a:highlight>
              <a:latin typeface="Roboto Slab" pitchFamily="2" charset="0"/>
            </a:endParaRPr>
          </a:p>
          <a:p>
            <a:pPr algn="l"/>
            <a:br>
              <a:rPr lang="en-US" b="0" i="0" dirty="0">
                <a:solidFill>
                  <a:srgbClr val="515354"/>
                </a:solidFill>
                <a:effectLst/>
                <a:highlight>
                  <a:srgbClr val="FFFFFF"/>
                </a:highlight>
                <a:latin typeface="Roboto" panose="02000000000000000000" pitchFamily="2" charset="0"/>
              </a:rPr>
            </a:br>
            <a:endParaRPr lang="en-US" b="0" i="0" dirty="0">
              <a:solidFill>
                <a:srgbClr val="515354"/>
              </a:solidFill>
              <a:effectLst/>
              <a:highlight>
                <a:srgbClr val="FFFFFF"/>
              </a:highlight>
              <a:latin typeface="Roboto" panose="02000000000000000000" pitchFamily="2" charset="0"/>
            </a:endParaRPr>
          </a:p>
          <a:p>
            <a:pPr algn="l"/>
            <a:r>
              <a:rPr lang="en-US" b="1" i="1" dirty="0">
                <a:solidFill>
                  <a:srgbClr val="003F87"/>
                </a:solidFill>
                <a:effectLst/>
                <a:highlight>
                  <a:srgbClr val="FFFFFF"/>
                </a:highlight>
                <a:latin typeface="Roboto Slab" pitchFamily="2" charset="0"/>
              </a:rPr>
              <a:t>F = Fitness and Skill </a:t>
            </a:r>
            <a:endParaRPr lang="en-US" b="0" i="0" dirty="0">
              <a:solidFill>
                <a:srgbClr val="003F87"/>
              </a:solidFill>
              <a:effectLst/>
              <a:highlight>
                <a:srgbClr val="FFFFFF"/>
              </a:highlight>
              <a:latin typeface="Roboto Slab" pitchFamily="2" charset="0"/>
            </a:endParaRPr>
          </a:p>
          <a:p>
            <a:pPr algn="l"/>
            <a:r>
              <a:rPr lang="en-US" b="0" i="0" dirty="0">
                <a:solidFill>
                  <a:srgbClr val="515354"/>
                </a:solidFill>
                <a:effectLst/>
                <a:highlight>
                  <a:srgbClr val="FFFFFF"/>
                </a:highlight>
                <a:latin typeface="Roboto" panose="02000000000000000000" pitchFamily="2" charset="0"/>
              </a:rPr>
              <a:t>Participants’ </a:t>
            </a:r>
            <a:r>
              <a:rPr lang="en-US" b="0" i="0" u="none" strike="noStrike" dirty="0">
                <a:solidFill>
                  <a:srgbClr val="006CFF"/>
                </a:solidFill>
                <a:effectLst/>
                <a:highlight>
                  <a:srgbClr val="FFFFFF"/>
                </a:highlight>
                <a:latin typeface="Roboto" panose="02000000000000000000" pitchFamily="2" charset="0"/>
                <a:hlinkClick r:id="rId7"/>
              </a:rPr>
              <a:t>Annual Health and Medical Records</a:t>
            </a:r>
            <a:r>
              <a:rPr lang="en-US" b="0" i="0" dirty="0">
                <a:solidFill>
                  <a:srgbClr val="515354"/>
                </a:solidFill>
                <a:effectLst/>
                <a:highlight>
                  <a:srgbClr val="FFFFFF"/>
                </a:highlight>
                <a:latin typeface="Roboto" panose="02000000000000000000" pitchFamily="2" charset="0"/>
              </a:rPr>
              <a:t> are reviewed, and leaders have confirmed that prerequisite fitness and skill levels exist for participants to take part safely.</a:t>
            </a:r>
          </a:p>
          <a:p>
            <a:pPr algn="l">
              <a:buFont typeface="Arial" panose="020B0604020202020204" pitchFamily="34" charset="0"/>
              <a:buChar char="•"/>
            </a:pPr>
            <a:r>
              <a:rPr lang="en-US" b="0" i="0" dirty="0">
                <a:solidFill>
                  <a:srgbClr val="515354"/>
                </a:solidFill>
                <a:effectLst/>
                <a:highlight>
                  <a:srgbClr val="FFFFFF"/>
                </a:highlight>
                <a:latin typeface="Roboto" panose="02000000000000000000" pitchFamily="2" charset="0"/>
              </a:rPr>
              <a:t>An 18-year-old assistant Scoutmaster, who had recently tested as a beginner swimmer during summer camp, drowned while attempting to swim across a river with two younger Scouts on a unit outing.</a:t>
            </a:r>
          </a:p>
          <a:p>
            <a:pPr algn="l">
              <a:buFont typeface="Arial" panose="020B0604020202020204" pitchFamily="34" charset="0"/>
              <a:buChar char="•"/>
            </a:pPr>
            <a:r>
              <a:rPr lang="en-US" b="0" i="0" dirty="0">
                <a:solidFill>
                  <a:srgbClr val="515354"/>
                </a:solidFill>
                <a:effectLst/>
                <a:highlight>
                  <a:srgbClr val="FFFFFF"/>
                </a:highlight>
                <a:latin typeface="Roboto" panose="02000000000000000000" pitchFamily="2" charset="0"/>
              </a:rPr>
              <a:t>A 38-year-old Webelos parent suffered a fatal heart attack during an overnight backpacking trip with his son’s den. The parent had been denied participation in a similar hiking activity due to poor physical condition and a body mass index greater than 40.</a:t>
            </a:r>
          </a:p>
          <a:p>
            <a:pPr algn="l"/>
            <a:r>
              <a:rPr lang="en-US" b="1" i="0" dirty="0">
                <a:solidFill>
                  <a:srgbClr val="515354"/>
                </a:solidFill>
                <a:effectLst/>
                <a:highlight>
                  <a:srgbClr val="FFFFFF"/>
                </a:highlight>
                <a:latin typeface="Roboto" panose="02000000000000000000" pitchFamily="2" charset="0"/>
              </a:rPr>
              <a:t>Fitness is an aim of Scouting. Knowing who can and should participate in a particular activity — by having the necessary fitness and skill to do so — keeps youth and adults SAFE. </a:t>
            </a:r>
            <a:endParaRPr lang="en-US" b="1" i="0" dirty="0">
              <a:solidFill>
                <a:srgbClr val="003F87"/>
              </a:solidFill>
              <a:effectLst/>
              <a:highlight>
                <a:srgbClr val="FFFFFF"/>
              </a:highlight>
              <a:latin typeface="Roboto Slab" pitchFamily="2" charset="0"/>
            </a:endParaRPr>
          </a:p>
          <a:p>
            <a:pPr algn="l"/>
            <a:endParaRPr lang="en-US" b="1" i="1" dirty="0">
              <a:solidFill>
                <a:srgbClr val="003F87"/>
              </a:solidFill>
              <a:effectLst/>
              <a:highlight>
                <a:srgbClr val="FFFFFF"/>
              </a:highlight>
              <a:latin typeface="Roboto Slab" pitchFamily="2" charset="0"/>
            </a:endParaRPr>
          </a:p>
          <a:p>
            <a:pPr algn="l"/>
            <a:r>
              <a:rPr lang="en-US" b="1" i="1" dirty="0">
                <a:solidFill>
                  <a:srgbClr val="003F87"/>
                </a:solidFill>
                <a:effectLst/>
                <a:highlight>
                  <a:srgbClr val="FFFFFF"/>
                </a:highlight>
                <a:latin typeface="Roboto Slab" pitchFamily="2" charset="0"/>
              </a:rPr>
              <a:t>E = Equipment and Environment </a:t>
            </a:r>
            <a:endParaRPr lang="en-US" b="0" i="0" dirty="0">
              <a:solidFill>
                <a:srgbClr val="003F87"/>
              </a:solidFill>
              <a:effectLst/>
              <a:highlight>
                <a:srgbClr val="FFFFFF"/>
              </a:highlight>
              <a:latin typeface="Roboto Slab" pitchFamily="2" charset="0"/>
            </a:endParaRPr>
          </a:p>
          <a:p>
            <a:pPr algn="l"/>
            <a:r>
              <a:rPr lang="en-US" b="0" i="0" dirty="0">
                <a:solidFill>
                  <a:srgbClr val="515354"/>
                </a:solidFill>
                <a:effectLst/>
                <a:highlight>
                  <a:srgbClr val="FFFFFF"/>
                </a:highlight>
                <a:latin typeface="Roboto" panose="02000000000000000000" pitchFamily="2" charset="0"/>
              </a:rPr>
              <a:t>Safe and appropriately sized equipment, courses, camps, campsites, trails, or playing fields are used properly. Leaders periodically check gear use and the environment for changing conditions that could affect safety.</a:t>
            </a:r>
          </a:p>
          <a:p>
            <a:pPr algn="l">
              <a:buFont typeface="Arial" panose="020B0604020202020204" pitchFamily="34" charset="0"/>
              <a:buChar char="•"/>
            </a:pPr>
            <a:r>
              <a:rPr lang="en-US" b="0" i="0" dirty="0">
                <a:solidFill>
                  <a:srgbClr val="515354"/>
                </a:solidFill>
                <a:effectLst/>
                <a:highlight>
                  <a:srgbClr val="FFFFFF"/>
                </a:highlight>
                <a:latin typeface="Roboto" panose="02000000000000000000" pitchFamily="2" charset="0"/>
              </a:rPr>
              <a:t>A 13-year-old Scout fell about 20 feet from a zip line at a commercial rock gym facility and landed on his feet, injuring his left foot. Witnesses say the youth was seen using the zip line without properly fastening the restraining carabiner.</a:t>
            </a:r>
          </a:p>
          <a:p>
            <a:pPr algn="l">
              <a:buFont typeface="Arial" panose="020B0604020202020204" pitchFamily="34" charset="0"/>
              <a:buChar char="•"/>
            </a:pPr>
            <a:r>
              <a:rPr lang="en-US" b="0" i="0" dirty="0">
                <a:solidFill>
                  <a:srgbClr val="515354"/>
                </a:solidFill>
                <a:effectLst/>
                <a:highlight>
                  <a:srgbClr val="FFFFFF"/>
                </a:highlight>
                <a:latin typeface="Roboto" panose="02000000000000000000" pitchFamily="2" charset="0"/>
              </a:rPr>
              <a:t>Three Scouts were sitting on a picnic table under a metal carport during a severe thunderstorm when they were struck by lightning. A safe building during a storm is one that is fully enclosed with a roof, walls, floor, plumbing, and wiring.</a:t>
            </a:r>
          </a:p>
          <a:p>
            <a:pPr algn="l"/>
            <a:r>
              <a:rPr lang="en-US" b="1" i="0" dirty="0">
                <a:solidFill>
                  <a:srgbClr val="515354"/>
                </a:solidFill>
                <a:effectLst/>
                <a:highlight>
                  <a:srgbClr val="FFFFFF"/>
                </a:highlight>
                <a:latin typeface="Roboto" panose="02000000000000000000" pitchFamily="2" charset="0"/>
              </a:rPr>
              <a:t>“Be Prepared” is not just a motto but a method to follow to be safe. Using the right equipment for the right activity and in the proper location keeps Scouting SAFE. </a:t>
            </a:r>
            <a:endParaRPr lang="en-US" b="1" i="0" dirty="0">
              <a:solidFill>
                <a:srgbClr val="003F87"/>
              </a:solidFill>
              <a:effectLst/>
              <a:highlight>
                <a:srgbClr val="FFFFFF"/>
              </a:highlight>
              <a:latin typeface="Roboto Slab" pitchFamily="2" charset="0"/>
            </a:endParaRPr>
          </a:p>
          <a:p>
            <a:pPr algn="l"/>
            <a:r>
              <a:rPr lang="en-US" b="0" i="0" dirty="0">
                <a:solidFill>
                  <a:srgbClr val="515354"/>
                </a:solidFill>
                <a:effectLst/>
                <a:highlight>
                  <a:srgbClr val="FFFFFF"/>
                </a:highlight>
                <a:latin typeface="Roboto" panose="02000000000000000000" pitchFamily="2" charset="0"/>
              </a:rPr>
              <a:t> </a:t>
            </a:r>
          </a:p>
          <a:p>
            <a:pPr algn="l"/>
            <a:r>
              <a:rPr lang="en-US" b="1" i="0" dirty="0">
                <a:solidFill>
                  <a:srgbClr val="003F87"/>
                </a:solidFill>
                <a:effectLst/>
                <a:highlight>
                  <a:srgbClr val="FFFFFF"/>
                </a:highlight>
                <a:latin typeface="Roboto Slab" pitchFamily="2" charset="0"/>
              </a:rPr>
              <a:t>RESOURCES</a:t>
            </a:r>
            <a:endParaRPr lang="en-US" b="0" i="0" dirty="0">
              <a:solidFill>
                <a:srgbClr val="003F87"/>
              </a:solidFill>
              <a:effectLst/>
              <a:highlight>
                <a:srgbClr val="FFFFFF"/>
              </a:highlight>
              <a:latin typeface="Roboto Slab" pitchFamily="2" charset="0"/>
            </a:endParaRPr>
          </a:p>
          <a:p>
            <a:pPr algn="l">
              <a:buFont typeface="Arial" panose="020B0604020202020204" pitchFamily="34" charset="0"/>
              <a:buChar char="•"/>
            </a:pPr>
            <a:r>
              <a:rPr lang="en-US" b="0" i="0" u="none" strike="noStrike" dirty="0">
                <a:solidFill>
                  <a:srgbClr val="067EEB"/>
                </a:solidFill>
                <a:effectLst/>
                <a:highlight>
                  <a:srgbClr val="FFFFFF"/>
                </a:highlight>
                <a:latin typeface="Roboto" panose="02000000000000000000" pitchFamily="2" charset="0"/>
                <a:hlinkClick r:id="rId3"/>
              </a:rPr>
              <a:t>SAFE</a:t>
            </a:r>
            <a:r>
              <a:rPr lang="en-US" b="0" i="0" dirty="0">
                <a:solidFill>
                  <a:srgbClr val="515354"/>
                </a:solidFill>
                <a:effectLst/>
                <a:highlight>
                  <a:srgbClr val="FFFFFF"/>
                </a:highlight>
                <a:latin typeface="Roboto" panose="02000000000000000000" pitchFamily="2" charset="0"/>
              </a:rPr>
              <a:t> </a:t>
            </a:r>
          </a:p>
          <a:p>
            <a:pPr algn="l">
              <a:buFont typeface="Arial" panose="020B0604020202020204" pitchFamily="34" charset="0"/>
              <a:buChar char="•"/>
            </a:pPr>
            <a:r>
              <a:rPr lang="en-US" b="0" i="0" u="none" strike="noStrike" dirty="0">
                <a:solidFill>
                  <a:srgbClr val="067EEB"/>
                </a:solidFill>
                <a:effectLst/>
                <a:highlight>
                  <a:srgbClr val="FFFFFF"/>
                </a:highlight>
                <a:latin typeface="Roboto" panose="02000000000000000000" pitchFamily="2" charset="0"/>
                <a:hlinkClick r:id="rId8"/>
              </a:rPr>
              <a:t>Safety Moments</a:t>
            </a:r>
            <a:endParaRPr lang="en-US" b="0" i="0" dirty="0">
              <a:solidFill>
                <a:srgbClr val="515354"/>
              </a:solidFill>
              <a:effectLst/>
              <a:highlight>
                <a:srgbClr val="FFFFFF"/>
              </a:highligh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C7850EDD-2517-4CC0-A4AC-5C65B81047A5}" type="slidenum">
              <a:rPr lang="en-US" smtClean="0"/>
              <a:t>2</a:t>
            </a:fld>
            <a:endParaRPr lang="en-US"/>
          </a:p>
        </p:txBody>
      </p:sp>
    </p:spTree>
    <p:extLst>
      <p:ext uri="{BB962C8B-B14F-4D97-AF65-F5344CB8AC3E}">
        <p14:creationId xmlns:p14="http://schemas.microsoft.com/office/powerpoint/2010/main" val="718043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Glenn</a:t>
            </a:r>
          </a:p>
          <a:p>
            <a:r>
              <a:rPr lang="en-US" dirty="0"/>
              <a:t>Invite them to be a part of the JST </a:t>
            </a:r>
          </a:p>
          <a:p>
            <a:r>
              <a:rPr lang="en-US" dirty="0"/>
              <a:t>JST registration will go out this fall. </a:t>
            </a:r>
          </a:p>
          <a:p>
            <a:r>
              <a:rPr lang="en-US" dirty="0"/>
              <a:t>Blue Border is JST</a:t>
            </a:r>
          </a:p>
          <a:p>
            <a:r>
              <a:rPr lang="en-US" dirty="0"/>
              <a:t>Red border is the participant </a:t>
            </a:r>
          </a:p>
          <a:p>
            <a:endParaRPr lang="en-US" dirty="0"/>
          </a:p>
          <a:p>
            <a:endParaRPr lang="en-US" dirty="0"/>
          </a:p>
        </p:txBody>
      </p:sp>
      <p:sp>
        <p:nvSpPr>
          <p:cNvPr id="4" name="Slide Number Placeholder 3"/>
          <p:cNvSpPr>
            <a:spLocks noGrp="1"/>
          </p:cNvSpPr>
          <p:nvPr>
            <p:ph type="sldNum" sz="quarter" idx="5"/>
          </p:nvPr>
        </p:nvSpPr>
        <p:spPr/>
        <p:txBody>
          <a:bodyPr/>
          <a:lstStyle/>
          <a:p>
            <a:fld id="{C7850EDD-2517-4CC0-A4AC-5C65B81047A5}" type="slidenum">
              <a:rPr lang="en-US" smtClean="0"/>
              <a:t>3</a:t>
            </a:fld>
            <a:endParaRPr lang="en-US"/>
          </a:p>
        </p:txBody>
      </p:sp>
    </p:spTree>
    <p:extLst>
      <p:ext uri="{BB962C8B-B14F-4D97-AF65-F5344CB8AC3E}">
        <p14:creationId xmlns:p14="http://schemas.microsoft.com/office/powerpoint/2010/main" val="3381793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Glenn</a:t>
            </a:r>
          </a:p>
          <a:p>
            <a:r>
              <a:rPr lang="en-US" dirty="0"/>
              <a:t>Intro any of them in the room</a:t>
            </a:r>
          </a:p>
          <a:p>
            <a:r>
              <a:rPr lang="en-US" dirty="0"/>
              <a:t>This team has been assembled to put together a great Jamboree experience, but we need your help.</a:t>
            </a:r>
          </a:p>
          <a:p>
            <a:endParaRPr lang="en-US" dirty="0"/>
          </a:p>
        </p:txBody>
      </p:sp>
      <p:sp>
        <p:nvSpPr>
          <p:cNvPr id="4" name="Slide Number Placeholder 3"/>
          <p:cNvSpPr>
            <a:spLocks noGrp="1"/>
          </p:cNvSpPr>
          <p:nvPr>
            <p:ph type="sldNum" sz="quarter" idx="5"/>
          </p:nvPr>
        </p:nvSpPr>
        <p:spPr/>
        <p:txBody>
          <a:bodyPr/>
          <a:lstStyle/>
          <a:p>
            <a:fld id="{C7850EDD-2517-4CC0-A4AC-5C65B81047A5}" type="slidenum">
              <a:rPr lang="en-US" smtClean="0"/>
              <a:t>4</a:t>
            </a:fld>
            <a:endParaRPr lang="en-US"/>
          </a:p>
        </p:txBody>
      </p:sp>
    </p:spTree>
    <p:extLst>
      <p:ext uri="{BB962C8B-B14F-4D97-AF65-F5344CB8AC3E}">
        <p14:creationId xmlns:p14="http://schemas.microsoft.com/office/powerpoint/2010/main" val="3914637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a:t>
            </a:r>
          </a:p>
          <a:p>
            <a:r>
              <a:rPr lang="en-US" dirty="0"/>
              <a:t>We will have some SE who will be our help through the planning and will also be able to help you when you need a hand</a:t>
            </a:r>
          </a:p>
          <a:p>
            <a:r>
              <a:rPr lang="en-US" dirty="0"/>
              <a:t>Don and David’s role</a:t>
            </a:r>
          </a:p>
          <a:p>
            <a:endParaRPr lang="en-US" dirty="0"/>
          </a:p>
        </p:txBody>
      </p:sp>
      <p:sp>
        <p:nvSpPr>
          <p:cNvPr id="4" name="Slide Number Placeholder 3"/>
          <p:cNvSpPr>
            <a:spLocks noGrp="1"/>
          </p:cNvSpPr>
          <p:nvPr>
            <p:ph type="sldNum" sz="quarter" idx="5"/>
          </p:nvPr>
        </p:nvSpPr>
        <p:spPr/>
        <p:txBody>
          <a:bodyPr/>
          <a:lstStyle/>
          <a:p>
            <a:fld id="{C7850EDD-2517-4CC0-A4AC-5C65B81047A5}" type="slidenum">
              <a:rPr lang="en-US" smtClean="0"/>
              <a:t>5</a:t>
            </a:fld>
            <a:endParaRPr lang="en-US"/>
          </a:p>
        </p:txBody>
      </p:sp>
    </p:spTree>
    <p:extLst>
      <p:ext uri="{BB962C8B-B14F-4D97-AF65-F5344CB8AC3E}">
        <p14:creationId xmlns:p14="http://schemas.microsoft.com/office/powerpoint/2010/main" val="387156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Glenn</a:t>
            </a:r>
          </a:p>
          <a:p>
            <a:r>
              <a:rPr lang="en-US" dirty="0"/>
              <a:t>Jamboree is a lifechanging experience</a:t>
            </a:r>
          </a:p>
          <a:p>
            <a:r>
              <a:rPr lang="en-US" dirty="0"/>
              <a:t>Jamboree is an opportunity for Scouts to see that Scouting is larger than just their community</a:t>
            </a:r>
          </a:p>
          <a:p>
            <a:r>
              <a:rPr lang="en-US" dirty="0"/>
              <a:t>Jamboree allows Scouts to connect with other youth from across the country and make lifelong friends</a:t>
            </a:r>
          </a:p>
          <a:p>
            <a:endParaRPr lang="en-US" dirty="0"/>
          </a:p>
          <a:p>
            <a:endParaRPr lang="en-US" dirty="0"/>
          </a:p>
        </p:txBody>
      </p:sp>
      <p:sp>
        <p:nvSpPr>
          <p:cNvPr id="4" name="Slide Number Placeholder 3"/>
          <p:cNvSpPr>
            <a:spLocks noGrp="1"/>
          </p:cNvSpPr>
          <p:nvPr>
            <p:ph type="sldNum" sz="quarter" idx="5"/>
          </p:nvPr>
        </p:nvSpPr>
        <p:spPr/>
        <p:txBody>
          <a:bodyPr/>
          <a:lstStyle/>
          <a:p>
            <a:fld id="{C7850EDD-2517-4CC0-A4AC-5C65B81047A5}" type="slidenum">
              <a:rPr lang="en-US" smtClean="0"/>
              <a:t>6</a:t>
            </a:fld>
            <a:endParaRPr lang="en-US"/>
          </a:p>
        </p:txBody>
      </p:sp>
    </p:spTree>
    <p:extLst>
      <p:ext uri="{BB962C8B-B14F-4D97-AF65-F5344CB8AC3E}">
        <p14:creationId xmlns:p14="http://schemas.microsoft.com/office/powerpoint/2010/main" val="4253998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Glenn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working with the marketing team to get out the brand guidelines and some promotional assets for you to use in promotion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be working with Supply on the patch guidelines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7850EDD-2517-4CC0-A4AC-5C65B81047A5}" type="slidenum">
              <a:rPr lang="en-US" smtClean="0"/>
              <a:t>7</a:t>
            </a:fld>
            <a:endParaRPr lang="en-US"/>
          </a:p>
        </p:txBody>
      </p:sp>
    </p:spTree>
    <p:extLst>
      <p:ext uri="{BB962C8B-B14F-4D97-AF65-F5344CB8AC3E}">
        <p14:creationId xmlns:p14="http://schemas.microsoft.com/office/powerpoint/2010/main" val="96441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Glenn</a:t>
            </a:r>
          </a:p>
          <a:p>
            <a:endParaRPr lang="en-US" dirty="0"/>
          </a:p>
        </p:txBody>
      </p:sp>
      <p:sp>
        <p:nvSpPr>
          <p:cNvPr id="4" name="Slide Number Placeholder 3"/>
          <p:cNvSpPr>
            <a:spLocks noGrp="1"/>
          </p:cNvSpPr>
          <p:nvPr>
            <p:ph type="sldNum" sz="quarter" idx="5"/>
          </p:nvPr>
        </p:nvSpPr>
        <p:spPr/>
        <p:txBody>
          <a:bodyPr/>
          <a:lstStyle/>
          <a:p>
            <a:fld id="{C7850EDD-2517-4CC0-A4AC-5C65B81047A5}" type="slidenum">
              <a:rPr lang="en-US" smtClean="0"/>
              <a:t>8</a:t>
            </a:fld>
            <a:endParaRPr lang="en-US"/>
          </a:p>
        </p:txBody>
      </p:sp>
    </p:spTree>
    <p:extLst>
      <p:ext uri="{BB962C8B-B14F-4D97-AF65-F5344CB8AC3E}">
        <p14:creationId xmlns:p14="http://schemas.microsoft.com/office/powerpoint/2010/main" val="3543016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TP</a:t>
            </a:r>
          </a:p>
          <a:p>
            <a:endParaRPr lang="en-US" dirty="0"/>
          </a:p>
          <a:p>
            <a:r>
              <a:rPr lang="en-US" sz="1200" dirty="0"/>
              <a:t>New system from 2023</a:t>
            </a:r>
          </a:p>
          <a:p>
            <a:r>
              <a:rPr lang="en-US" sz="1200" dirty="0"/>
              <a:t>Council registration – council contingents of 20 or 40</a:t>
            </a:r>
          </a:p>
          <a:p>
            <a:r>
              <a:rPr lang="en-US" sz="1200" dirty="0"/>
              <a:t>18 youth and 2 adults or 36 youth and 4 adults</a:t>
            </a:r>
          </a:p>
          <a:p>
            <a:r>
              <a:rPr lang="en-US" sz="1200" dirty="0"/>
              <a:t>You decide male troop, female troop, crew/ship make up – 6 choices to allow your council maximum flexibility</a:t>
            </a:r>
          </a:p>
          <a:p>
            <a:r>
              <a:rPr lang="en-US" sz="1200" dirty="0"/>
              <a:t>YOU control your units  – you can dictate the size of your units if you do not fill a unit – council will be billed for a half or full troop no matter the people who attend. (i.e. your council can decide to only have units of 32 or 12 but will be billed for a half or full troop. </a:t>
            </a:r>
          </a:p>
          <a:p>
            <a:r>
              <a:rPr lang="en-US" sz="1200" dirty="0"/>
              <a:t>Council combining – work with other councils in your territory to combine to fill spots</a:t>
            </a:r>
          </a:p>
          <a:p>
            <a:r>
              <a:rPr lang="en-US" sz="1200" dirty="0"/>
              <a:t>Contingent guide will be out this summer</a:t>
            </a:r>
          </a:p>
          <a:p>
            <a:r>
              <a:rPr lang="en-US" sz="1200" dirty="0"/>
              <a:t>Visitors and VIP – more coming on the plan, so stay tuned, but yes we will have some VIP experiences</a:t>
            </a:r>
          </a:p>
          <a:p>
            <a:endParaRPr lang="en-US" dirty="0"/>
          </a:p>
          <a:p>
            <a:endParaRPr lang="en-US" dirty="0"/>
          </a:p>
        </p:txBody>
      </p:sp>
      <p:sp>
        <p:nvSpPr>
          <p:cNvPr id="4" name="Slide Number Placeholder 3"/>
          <p:cNvSpPr>
            <a:spLocks noGrp="1"/>
          </p:cNvSpPr>
          <p:nvPr>
            <p:ph type="sldNum" sz="quarter" idx="5"/>
          </p:nvPr>
        </p:nvSpPr>
        <p:spPr/>
        <p:txBody>
          <a:bodyPr/>
          <a:lstStyle/>
          <a:p>
            <a:fld id="{C7850EDD-2517-4CC0-A4AC-5C65B81047A5}" type="slidenum">
              <a:rPr lang="en-US" smtClean="0"/>
              <a:t>9</a:t>
            </a:fld>
            <a:endParaRPr lang="en-US"/>
          </a:p>
        </p:txBody>
      </p:sp>
    </p:spTree>
    <p:extLst>
      <p:ext uri="{BB962C8B-B14F-4D97-AF65-F5344CB8AC3E}">
        <p14:creationId xmlns:p14="http://schemas.microsoft.com/office/powerpoint/2010/main" val="568393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E07F5-9C2C-E4E0-201A-643FD5BB58EB}"/>
              </a:ext>
            </a:extLst>
          </p:cNvPr>
          <p:cNvSpPr>
            <a:spLocks noGrp="1"/>
          </p:cNvSpPr>
          <p:nvPr>
            <p:ph type="ctrTitle"/>
          </p:nvPr>
        </p:nvSpPr>
        <p:spPr>
          <a:xfrm>
            <a:off x="1524000" y="1854199"/>
            <a:ext cx="9144000" cy="1655763"/>
          </a:xfrm>
        </p:spPr>
        <p:txBody>
          <a:bodyPr anchor="b"/>
          <a:lstStyle>
            <a:lvl1pPr algn="ctr">
              <a:defRPr sz="6000">
                <a:solidFill>
                  <a:srgbClr val="ED1745"/>
                </a:solidFill>
              </a:defRPr>
            </a:lvl1pPr>
          </a:lstStyle>
          <a:p>
            <a:r>
              <a:rPr lang="en-US"/>
              <a:t>Click to edit Master title style</a:t>
            </a:r>
          </a:p>
        </p:txBody>
      </p:sp>
      <p:sp>
        <p:nvSpPr>
          <p:cNvPr id="3" name="Subtitle 2">
            <a:extLst>
              <a:ext uri="{FF2B5EF4-FFF2-40B4-BE49-F238E27FC236}">
                <a16:creationId xmlns:a16="http://schemas.microsoft.com/office/drawing/2014/main" id="{3A71D04D-074A-58B4-C205-B296340053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04216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E07F5-9C2C-E4E0-201A-643FD5BB58EB}"/>
              </a:ext>
            </a:extLst>
          </p:cNvPr>
          <p:cNvSpPr>
            <a:spLocks noGrp="1"/>
          </p:cNvSpPr>
          <p:nvPr>
            <p:ph type="ctrTitle"/>
          </p:nvPr>
        </p:nvSpPr>
        <p:spPr>
          <a:xfrm>
            <a:off x="1524000" y="1854199"/>
            <a:ext cx="9144000" cy="1655763"/>
          </a:xfrm>
        </p:spPr>
        <p:txBody>
          <a:bodyPr anchor="b"/>
          <a:lstStyle>
            <a:lvl1pPr algn="ctr">
              <a:defRPr sz="6000">
                <a:solidFill>
                  <a:srgbClr val="ED1745"/>
                </a:solidFill>
              </a:defRPr>
            </a:lvl1pPr>
          </a:lstStyle>
          <a:p>
            <a:r>
              <a:rPr lang="en-US"/>
              <a:t>Click to edit Master title style</a:t>
            </a:r>
          </a:p>
        </p:txBody>
      </p:sp>
      <p:sp>
        <p:nvSpPr>
          <p:cNvPr id="3" name="Subtitle 2">
            <a:extLst>
              <a:ext uri="{FF2B5EF4-FFF2-40B4-BE49-F238E27FC236}">
                <a16:creationId xmlns:a16="http://schemas.microsoft.com/office/drawing/2014/main" id="{3A71D04D-074A-58B4-C205-B296340053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27475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8B65E-A957-7035-805B-FE62F4F716E7}"/>
              </a:ext>
            </a:extLst>
          </p:cNvPr>
          <p:cNvSpPr>
            <a:spLocks noGrp="1"/>
          </p:cNvSpPr>
          <p:nvPr>
            <p:ph type="title"/>
          </p:nvPr>
        </p:nvSpPr>
        <p:spPr/>
        <p:txBody>
          <a:bodyPr/>
          <a:lstStyle>
            <a:lvl1pPr>
              <a:defRPr>
                <a:solidFill>
                  <a:srgbClr val="ED174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1F8249D-AC0F-F4CA-665C-87A4144837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1758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577E3-1ED9-97C1-EE0E-3E4B59C2475D}"/>
              </a:ext>
            </a:extLst>
          </p:cNvPr>
          <p:cNvSpPr>
            <a:spLocks noGrp="1"/>
          </p:cNvSpPr>
          <p:nvPr>
            <p:ph type="title"/>
          </p:nvPr>
        </p:nvSpPr>
        <p:spPr>
          <a:xfrm>
            <a:off x="831850" y="1709738"/>
            <a:ext cx="10515600" cy="2206279"/>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B530D0-AA2B-1F86-84CE-1A2ECA34A053}"/>
              </a:ext>
            </a:extLst>
          </p:cNvPr>
          <p:cNvSpPr>
            <a:spLocks noGrp="1"/>
          </p:cNvSpPr>
          <p:nvPr>
            <p:ph type="body" idx="1"/>
          </p:nvPr>
        </p:nvSpPr>
        <p:spPr>
          <a:xfrm>
            <a:off x="831850" y="3933481"/>
            <a:ext cx="10515600" cy="807485"/>
          </a:xfrm>
        </p:spPr>
        <p:txBody>
          <a:bodyPr/>
          <a:lstStyle>
            <a:lvl1pPr marL="0" indent="0">
              <a:buNone/>
              <a:defRPr sz="2400">
                <a:solidFill>
                  <a:srgbClr val="015E9E"/>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574254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ED4CD-4644-3007-47E2-CE9DF03F07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6B0041-28E2-C366-B931-7D2BAE832B2E}"/>
              </a:ext>
            </a:extLst>
          </p:cNvPr>
          <p:cNvSpPr>
            <a:spLocks noGrp="1"/>
          </p:cNvSpPr>
          <p:nvPr>
            <p:ph sz="half" idx="1"/>
          </p:nvPr>
        </p:nvSpPr>
        <p:spPr>
          <a:xfrm>
            <a:off x="838200" y="1825625"/>
            <a:ext cx="5181600" cy="3813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1D0B87-90B4-B65B-D903-5FBFF19E1C5E}"/>
              </a:ext>
            </a:extLst>
          </p:cNvPr>
          <p:cNvSpPr>
            <a:spLocks noGrp="1"/>
          </p:cNvSpPr>
          <p:nvPr>
            <p:ph sz="half" idx="2"/>
          </p:nvPr>
        </p:nvSpPr>
        <p:spPr>
          <a:xfrm>
            <a:off x="6172200" y="1825625"/>
            <a:ext cx="5181600" cy="3813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4106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6ED68-2782-EE41-8D0F-6B625A7E641B}"/>
              </a:ext>
            </a:extLst>
          </p:cNvPr>
          <p:cNvSpPr>
            <a:spLocks noGrp="1"/>
          </p:cNvSpPr>
          <p:nvPr>
            <p:ph type="title"/>
          </p:nvPr>
        </p:nvSpPr>
        <p:spPr>
          <a:xfrm>
            <a:off x="839788" y="365126"/>
            <a:ext cx="10515599" cy="12052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E5DB3C-A038-621F-59DE-E087AF7A44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D9E186-AD8D-B775-D1B8-9858B4C291D1}"/>
              </a:ext>
            </a:extLst>
          </p:cNvPr>
          <p:cNvSpPr>
            <a:spLocks noGrp="1"/>
          </p:cNvSpPr>
          <p:nvPr>
            <p:ph sz="half" idx="2"/>
          </p:nvPr>
        </p:nvSpPr>
        <p:spPr>
          <a:xfrm>
            <a:off x="839788" y="2505075"/>
            <a:ext cx="5157787" cy="317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35BF95-FA00-2874-F8F0-7C6798FB1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BE7475-87B3-F6A8-2A8E-AF798536CCC3}"/>
              </a:ext>
            </a:extLst>
          </p:cNvPr>
          <p:cNvSpPr>
            <a:spLocks noGrp="1"/>
          </p:cNvSpPr>
          <p:nvPr>
            <p:ph sz="quarter" idx="4"/>
          </p:nvPr>
        </p:nvSpPr>
        <p:spPr>
          <a:xfrm>
            <a:off x="6172200" y="2505075"/>
            <a:ext cx="5183188" cy="317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1315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24A08-5364-2E69-BF75-BA0712E1CC7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6813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166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FA504-51E4-5CB1-8ACA-BC7996CAF5B9}"/>
              </a:ext>
            </a:extLst>
          </p:cNvPr>
          <p:cNvSpPr>
            <a:spLocks noGrp="1"/>
          </p:cNvSpPr>
          <p:nvPr>
            <p:ph type="title"/>
          </p:nvPr>
        </p:nvSpPr>
        <p:spPr>
          <a:xfrm>
            <a:off x="839788" y="987425"/>
            <a:ext cx="3932237" cy="122900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C77C7D-6468-7674-BEFD-8C1D85EADF23}"/>
              </a:ext>
            </a:extLst>
          </p:cNvPr>
          <p:cNvSpPr>
            <a:spLocks noGrp="1"/>
          </p:cNvSpPr>
          <p:nvPr>
            <p:ph idx="1"/>
          </p:nvPr>
        </p:nvSpPr>
        <p:spPr>
          <a:xfrm>
            <a:off x="5183188" y="987426"/>
            <a:ext cx="6172200" cy="46513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26401C-68F7-5365-087B-1E4468EA408F}"/>
              </a:ext>
            </a:extLst>
          </p:cNvPr>
          <p:cNvSpPr>
            <a:spLocks noGrp="1"/>
          </p:cNvSpPr>
          <p:nvPr>
            <p:ph type="body" sz="half" idx="2"/>
          </p:nvPr>
        </p:nvSpPr>
        <p:spPr>
          <a:xfrm>
            <a:off x="839788" y="2216427"/>
            <a:ext cx="3932237" cy="3422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65841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37B6A22-D582-06E9-06BE-A3C30DB2E45F}"/>
              </a:ext>
            </a:extLst>
          </p:cNvPr>
          <p:cNvSpPr>
            <a:spLocks noGrp="1"/>
          </p:cNvSpPr>
          <p:nvPr>
            <p:ph type="pic" idx="1"/>
          </p:nvPr>
        </p:nvSpPr>
        <p:spPr>
          <a:xfrm>
            <a:off x="5183188" y="987426"/>
            <a:ext cx="6172200" cy="46767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3804C2B8-B411-7021-75E2-7037AEBE8E11}"/>
              </a:ext>
            </a:extLst>
          </p:cNvPr>
          <p:cNvSpPr>
            <a:spLocks noGrp="1"/>
          </p:cNvSpPr>
          <p:nvPr>
            <p:ph type="title"/>
          </p:nvPr>
        </p:nvSpPr>
        <p:spPr>
          <a:xfrm>
            <a:off x="839788" y="987425"/>
            <a:ext cx="3932237" cy="1229001"/>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9B73B6ED-DFED-F1ED-BB5E-21A503C92C72}"/>
              </a:ext>
            </a:extLst>
          </p:cNvPr>
          <p:cNvSpPr>
            <a:spLocks noGrp="1"/>
          </p:cNvSpPr>
          <p:nvPr>
            <p:ph type="body" sz="half" idx="2"/>
          </p:nvPr>
        </p:nvSpPr>
        <p:spPr>
          <a:xfrm>
            <a:off x="839788" y="2216427"/>
            <a:ext cx="3932237" cy="34477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26368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0844" y="3266397"/>
            <a:ext cx="2899410" cy="1692275"/>
          </a:xfrm>
          <a:prstGeom prst="rect">
            <a:avLst/>
          </a:prstGeom>
        </p:spPr>
        <p:txBody>
          <a:bodyPr wrap="square" lIns="0" tIns="0" rIns="0" bIns="0">
            <a:spAutoFit/>
          </a:bodyPr>
          <a:lstStyle>
            <a:lvl1pPr>
              <a:defRPr sz="4400"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64475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8B65E-A957-7035-805B-FE62F4F716E7}"/>
              </a:ext>
            </a:extLst>
          </p:cNvPr>
          <p:cNvSpPr>
            <a:spLocks noGrp="1"/>
          </p:cNvSpPr>
          <p:nvPr>
            <p:ph type="title"/>
          </p:nvPr>
        </p:nvSpPr>
        <p:spPr/>
        <p:txBody>
          <a:bodyPr/>
          <a:lstStyle>
            <a:lvl1pPr>
              <a:defRPr>
                <a:solidFill>
                  <a:srgbClr val="ED174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1F8249D-AC0F-F4CA-665C-87A4144837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4361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39608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918768" y="2022001"/>
            <a:ext cx="4904105" cy="4100829"/>
          </a:xfrm>
          <a:prstGeom prst="rect">
            <a:avLst/>
          </a:prstGeom>
        </p:spPr>
        <p:txBody>
          <a:bodyPr wrap="square" lIns="0" tIns="0" rIns="0" bIns="0">
            <a:spAutoFit/>
          </a:bodyPr>
          <a:lstStyle>
            <a:lvl1pPr>
              <a:defRPr sz="2400" b="1" i="0">
                <a:solidFill>
                  <a:schemeClr val="tx1"/>
                </a:solidFill>
                <a:latin typeface="Calibri"/>
                <a:cs typeface="Calibri"/>
              </a:defRPr>
            </a:lvl1pPr>
          </a:lstStyle>
          <a:p>
            <a:endParaRPr/>
          </a:p>
        </p:txBody>
      </p:sp>
      <p:sp>
        <p:nvSpPr>
          <p:cNvPr id="4" name="Holder 4"/>
          <p:cNvSpPr>
            <a:spLocks noGrp="1"/>
          </p:cNvSpPr>
          <p:nvPr>
            <p:ph sz="half" idx="3"/>
          </p:nvPr>
        </p:nvSpPr>
        <p:spPr>
          <a:xfrm>
            <a:off x="6251828" y="2022001"/>
            <a:ext cx="4853305" cy="3846195"/>
          </a:xfrm>
          <a:prstGeom prst="rect">
            <a:avLst/>
          </a:prstGeom>
        </p:spPr>
        <p:txBody>
          <a:bodyPr wrap="square" lIns="0" tIns="0" rIns="0" bIns="0">
            <a:spAutoFit/>
          </a:bodyPr>
          <a:lstStyle>
            <a:lvl1pPr>
              <a:defRPr sz="2400" b="1"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7177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9637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60070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577E3-1ED9-97C1-EE0E-3E4B59C2475D}"/>
              </a:ext>
            </a:extLst>
          </p:cNvPr>
          <p:cNvSpPr>
            <a:spLocks noGrp="1"/>
          </p:cNvSpPr>
          <p:nvPr>
            <p:ph type="title"/>
          </p:nvPr>
        </p:nvSpPr>
        <p:spPr>
          <a:xfrm>
            <a:off x="831850" y="1709738"/>
            <a:ext cx="10515600" cy="2206279"/>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B530D0-AA2B-1F86-84CE-1A2ECA34A053}"/>
              </a:ext>
            </a:extLst>
          </p:cNvPr>
          <p:cNvSpPr>
            <a:spLocks noGrp="1"/>
          </p:cNvSpPr>
          <p:nvPr>
            <p:ph type="body" idx="1"/>
          </p:nvPr>
        </p:nvSpPr>
        <p:spPr>
          <a:xfrm>
            <a:off x="831850" y="3933481"/>
            <a:ext cx="10515600" cy="807485"/>
          </a:xfrm>
        </p:spPr>
        <p:txBody>
          <a:bodyPr/>
          <a:lstStyle>
            <a:lvl1pPr marL="0" indent="0">
              <a:buNone/>
              <a:defRPr sz="2400">
                <a:solidFill>
                  <a:srgbClr val="015E9E"/>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163582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ED4CD-4644-3007-47E2-CE9DF03F07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6B0041-28E2-C366-B931-7D2BAE832B2E}"/>
              </a:ext>
            </a:extLst>
          </p:cNvPr>
          <p:cNvSpPr>
            <a:spLocks noGrp="1"/>
          </p:cNvSpPr>
          <p:nvPr>
            <p:ph sz="half" idx="1"/>
          </p:nvPr>
        </p:nvSpPr>
        <p:spPr>
          <a:xfrm>
            <a:off x="838200" y="1825625"/>
            <a:ext cx="5181600" cy="3813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1D0B87-90B4-B65B-D903-5FBFF19E1C5E}"/>
              </a:ext>
            </a:extLst>
          </p:cNvPr>
          <p:cNvSpPr>
            <a:spLocks noGrp="1"/>
          </p:cNvSpPr>
          <p:nvPr>
            <p:ph sz="half" idx="2"/>
          </p:nvPr>
        </p:nvSpPr>
        <p:spPr>
          <a:xfrm>
            <a:off x="6172200" y="1825625"/>
            <a:ext cx="5181600" cy="3813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063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6ED68-2782-EE41-8D0F-6B625A7E641B}"/>
              </a:ext>
            </a:extLst>
          </p:cNvPr>
          <p:cNvSpPr>
            <a:spLocks noGrp="1"/>
          </p:cNvSpPr>
          <p:nvPr>
            <p:ph type="title"/>
          </p:nvPr>
        </p:nvSpPr>
        <p:spPr>
          <a:xfrm>
            <a:off x="839788" y="365126"/>
            <a:ext cx="10515599" cy="12052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E5DB3C-A038-621F-59DE-E087AF7A44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D9E186-AD8D-B775-D1B8-9858B4C291D1}"/>
              </a:ext>
            </a:extLst>
          </p:cNvPr>
          <p:cNvSpPr>
            <a:spLocks noGrp="1"/>
          </p:cNvSpPr>
          <p:nvPr>
            <p:ph sz="half" idx="2"/>
          </p:nvPr>
        </p:nvSpPr>
        <p:spPr>
          <a:xfrm>
            <a:off x="839788" y="2505075"/>
            <a:ext cx="5157787" cy="317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35BF95-FA00-2874-F8F0-7C6798FB1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BE7475-87B3-F6A8-2A8E-AF798536CCC3}"/>
              </a:ext>
            </a:extLst>
          </p:cNvPr>
          <p:cNvSpPr>
            <a:spLocks noGrp="1"/>
          </p:cNvSpPr>
          <p:nvPr>
            <p:ph sz="quarter" idx="4"/>
          </p:nvPr>
        </p:nvSpPr>
        <p:spPr>
          <a:xfrm>
            <a:off x="6172200" y="2505075"/>
            <a:ext cx="5183188" cy="317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7211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24A08-5364-2E69-BF75-BA0712E1CC7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3795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086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FA504-51E4-5CB1-8ACA-BC7996CAF5B9}"/>
              </a:ext>
            </a:extLst>
          </p:cNvPr>
          <p:cNvSpPr>
            <a:spLocks noGrp="1"/>
          </p:cNvSpPr>
          <p:nvPr>
            <p:ph type="title"/>
          </p:nvPr>
        </p:nvSpPr>
        <p:spPr>
          <a:xfrm>
            <a:off x="839788" y="987425"/>
            <a:ext cx="3932237" cy="122900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C77C7D-6468-7674-BEFD-8C1D85EADF23}"/>
              </a:ext>
            </a:extLst>
          </p:cNvPr>
          <p:cNvSpPr>
            <a:spLocks noGrp="1"/>
          </p:cNvSpPr>
          <p:nvPr>
            <p:ph idx="1"/>
          </p:nvPr>
        </p:nvSpPr>
        <p:spPr>
          <a:xfrm>
            <a:off x="5183188" y="987426"/>
            <a:ext cx="6172200" cy="46513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26401C-68F7-5365-087B-1E4468EA408F}"/>
              </a:ext>
            </a:extLst>
          </p:cNvPr>
          <p:cNvSpPr>
            <a:spLocks noGrp="1"/>
          </p:cNvSpPr>
          <p:nvPr>
            <p:ph type="body" sz="half" idx="2"/>
          </p:nvPr>
        </p:nvSpPr>
        <p:spPr>
          <a:xfrm>
            <a:off x="839788" y="2216427"/>
            <a:ext cx="3932237" cy="3422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98745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37B6A22-D582-06E9-06BE-A3C30DB2E45F}"/>
              </a:ext>
            </a:extLst>
          </p:cNvPr>
          <p:cNvSpPr>
            <a:spLocks noGrp="1"/>
          </p:cNvSpPr>
          <p:nvPr>
            <p:ph type="pic" idx="1"/>
          </p:nvPr>
        </p:nvSpPr>
        <p:spPr>
          <a:xfrm>
            <a:off x="5183188" y="987426"/>
            <a:ext cx="6172200" cy="46767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3804C2B8-B411-7021-75E2-7037AEBE8E11}"/>
              </a:ext>
            </a:extLst>
          </p:cNvPr>
          <p:cNvSpPr>
            <a:spLocks noGrp="1"/>
          </p:cNvSpPr>
          <p:nvPr>
            <p:ph type="title"/>
          </p:nvPr>
        </p:nvSpPr>
        <p:spPr>
          <a:xfrm>
            <a:off x="839788" y="987425"/>
            <a:ext cx="3932237" cy="1229001"/>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9B73B6ED-DFED-F1ED-BB5E-21A503C92C72}"/>
              </a:ext>
            </a:extLst>
          </p:cNvPr>
          <p:cNvSpPr>
            <a:spLocks noGrp="1"/>
          </p:cNvSpPr>
          <p:nvPr>
            <p:ph type="body" sz="half" idx="2"/>
          </p:nvPr>
        </p:nvSpPr>
        <p:spPr>
          <a:xfrm>
            <a:off x="839788" y="2216427"/>
            <a:ext cx="3932237" cy="34477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57581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37D00-3EDE-DC45-7FB8-8873F1CFDCAE}"/>
              </a:ext>
            </a:extLst>
          </p:cNvPr>
          <p:cNvSpPr>
            <a:spLocks noGrp="1"/>
          </p:cNvSpPr>
          <p:nvPr>
            <p:ph type="title"/>
          </p:nvPr>
        </p:nvSpPr>
        <p:spPr>
          <a:xfrm>
            <a:off x="838200" y="365125"/>
            <a:ext cx="1051559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A17A05-E0F7-0EB6-FE8C-150E2017A5B5}"/>
              </a:ext>
            </a:extLst>
          </p:cNvPr>
          <p:cNvSpPr>
            <a:spLocks noGrp="1"/>
          </p:cNvSpPr>
          <p:nvPr>
            <p:ph type="body" idx="1"/>
          </p:nvPr>
        </p:nvSpPr>
        <p:spPr>
          <a:xfrm>
            <a:off x="838200" y="1825625"/>
            <a:ext cx="10515600" cy="38079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D9B2A603-98FC-E20D-19B0-341B76179833}"/>
              </a:ext>
            </a:extLst>
          </p:cNvPr>
          <p:cNvPicPr>
            <a:picLocks noChangeAspect="1"/>
          </p:cNvPicPr>
          <p:nvPr/>
        </p:nvPicPr>
        <p:blipFill>
          <a:blip r:embed="rId11"/>
          <a:stretch>
            <a:fillRect/>
          </a:stretch>
        </p:blipFill>
        <p:spPr>
          <a:xfrm>
            <a:off x="419100" y="5595509"/>
            <a:ext cx="11429189" cy="1100059"/>
          </a:xfrm>
          <a:prstGeom prst="rect">
            <a:avLst/>
          </a:prstGeom>
        </p:spPr>
      </p:pic>
    </p:spTree>
    <p:extLst>
      <p:ext uri="{BB962C8B-B14F-4D97-AF65-F5344CB8AC3E}">
        <p14:creationId xmlns:p14="http://schemas.microsoft.com/office/powerpoint/2010/main" val="2342556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rgbClr val="ED174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5E9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5E9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5E9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5E9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5E9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37D00-3EDE-DC45-7FB8-8873F1CFDCAE}"/>
              </a:ext>
            </a:extLst>
          </p:cNvPr>
          <p:cNvSpPr>
            <a:spLocks noGrp="1"/>
          </p:cNvSpPr>
          <p:nvPr>
            <p:ph type="title"/>
          </p:nvPr>
        </p:nvSpPr>
        <p:spPr>
          <a:xfrm>
            <a:off x="838200" y="365125"/>
            <a:ext cx="1051559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A17A05-E0F7-0EB6-FE8C-150E2017A5B5}"/>
              </a:ext>
            </a:extLst>
          </p:cNvPr>
          <p:cNvSpPr>
            <a:spLocks noGrp="1"/>
          </p:cNvSpPr>
          <p:nvPr>
            <p:ph type="body" idx="1"/>
          </p:nvPr>
        </p:nvSpPr>
        <p:spPr>
          <a:xfrm>
            <a:off x="838200" y="1825625"/>
            <a:ext cx="10515600" cy="38079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D9B2A603-98FC-E20D-19B0-341B76179833}"/>
              </a:ext>
            </a:extLst>
          </p:cNvPr>
          <p:cNvPicPr>
            <a:picLocks noChangeAspect="1"/>
          </p:cNvPicPr>
          <p:nvPr userDrawn="1"/>
        </p:nvPicPr>
        <p:blipFill>
          <a:blip r:embed="rId11"/>
          <a:stretch>
            <a:fillRect/>
          </a:stretch>
        </p:blipFill>
        <p:spPr>
          <a:xfrm>
            <a:off x="419100" y="5595509"/>
            <a:ext cx="11429189" cy="1100059"/>
          </a:xfrm>
          <a:prstGeom prst="rect">
            <a:avLst/>
          </a:prstGeom>
        </p:spPr>
      </p:pic>
    </p:spTree>
    <p:extLst>
      <p:ext uri="{BB962C8B-B14F-4D97-AF65-F5344CB8AC3E}">
        <p14:creationId xmlns:p14="http://schemas.microsoft.com/office/powerpoint/2010/main" val="54927862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l" defTabSz="914400" rtl="0" eaLnBrk="1" latinLnBrk="0" hangingPunct="1">
        <a:lnSpc>
          <a:spcPct val="90000"/>
        </a:lnSpc>
        <a:spcBef>
          <a:spcPct val="0"/>
        </a:spcBef>
        <a:buNone/>
        <a:defRPr sz="4400" kern="1200">
          <a:solidFill>
            <a:srgbClr val="ED174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5E9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5E9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5E9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5E9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5E9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6939" y="308228"/>
            <a:ext cx="10109200" cy="1300480"/>
          </a:xfrm>
          <a:prstGeom prst="rect">
            <a:avLst/>
          </a:prstGeom>
        </p:spPr>
        <p:txBody>
          <a:bodyPr wrap="square" lIns="0" tIns="0" rIns="0" bIns="0">
            <a:spAutoFit/>
          </a:bodyPr>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916939" y="1793493"/>
            <a:ext cx="10193655" cy="4286885"/>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5/17/2024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3727740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jpg"/><Relationship Id="rId3" Type="http://schemas.openxmlformats.org/officeDocument/2006/relationships/image" Target="../media/image18.png"/><Relationship Id="rId21" Type="http://schemas.openxmlformats.org/officeDocument/2006/relationships/image" Target="../media/image36.jp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16.xml"/><Relationship Id="rId16" Type="http://schemas.openxmlformats.org/officeDocument/2006/relationships/image" Target="../media/image31.jpg"/><Relationship Id="rId20" Type="http://schemas.openxmlformats.org/officeDocument/2006/relationships/image" Target="../media/image35.png"/><Relationship Id="rId1" Type="http://schemas.openxmlformats.org/officeDocument/2006/relationships/slideLayout" Target="../slideLayouts/slideLayout20.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25.jp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4AE8B-C146-1C70-2626-173BE096B060}"/>
              </a:ext>
            </a:extLst>
          </p:cNvPr>
          <p:cNvSpPr>
            <a:spLocks noGrp="1"/>
          </p:cNvSpPr>
          <p:nvPr>
            <p:ph type="ctrTitle"/>
          </p:nvPr>
        </p:nvSpPr>
        <p:spPr>
          <a:xfrm>
            <a:off x="1524000" y="2085135"/>
            <a:ext cx="9144000" cy="1655763"/>
          </a:xfrm>
        </p:spPr>
        <p:txBody>
          <a:bodyPr>
            <a:normAutofit/>
          </a:bodyPr>
          <a:lstStyle/>
          <a:p>
            <a:r>
              <a:rPr lang="en-US" sz="6600" b="1" dirty="0"/>
              <a:t>National Jamboree 2026 </a:t>
            </a:r>
          </a:p>
        </p:txBody>
      </p:sp>
      <p:sp>
        <p:nvSpPr>
          <p:cNvPr id="3" name="Subtitle 2">
            <a:extLst>
              <a:ext uri="{FF2B5EF4-FFF2-40B4-BE49-F238E27FC236}">
                <a16:creationId xmlns:a16="http://schemas.microsoft.com/office/drawing/2014/main" id="{97184107-1EBA-87DC-C7C3-E0380A850F34}"/>
              </a:ext>
            </a:extLst>
          </p:cNvPr>
          <p:cNvSpPr>
            <a:spLocks noGrp="1"/>
          </p:cNvSpPr>
          <p:nvPr>
            <p:ph type="subTitle" idx="1"/>
          </p:nvPr>
        </p:nvSpPr>
        <p:spPr>
          <a:xfrm>
            <a:off x="1524000" y="3873873"/>
            <a:ext cx="9144000" cy="1655762"/>
          </a:xfrm>
        </p:spPr>
        <p:txBody>
          <a:bodyPr>
            <a:normAutofit/>
          </a:bodyPr>
          <a:lstStyle/>
          <a:p>
            <a:r>
              <a:rPr lang="en-US" sz="3600" b="1" i="0" dirty="0">
                <a:effectLst/>
                <a:latin typeface="Roboto" panose="02000000000000000000" pitchFamily="2" charset="0"/>
              </a:rPr>
              <a:t>What You and Your Council Need to Know</a:t>
            </a:r>
          </a:p>
          <a:p>
            <a:r>
              <a:rPr lang="en-US" b="1" dirty="0">
                <a:latin typeface="Roboto" panose="02000000000000000000" pitchFamily="2" charset="0"/>
              </a:rPr>
              <a:t>Dr Glenn Ault – Jamboree Chair</a:t>
            </a:r>
          </a:p>
          <a:p>
            <a:r>
              <a:rPr lang="en-US" b="1" dirty="0">
                <a:latin typeface="Roboto" panose="02000000000000000000" pitchFamily="2" charset="0"/>
              </a:rPr>
              <a:t>Tom Pendleton – Jamboree Director</a:t>
            </a:r>
            <a:endParaRPr lang="en-US" dirty="0"/>
          </a:p>
        </p:txBody>
      </p:sp>
      <p:pic>
        <p:nvPicPr>
          <p:cNvPr id="4" name="Picture 3">
            <a:extLst>
              <a:ext uri="{FF2B5EF4-FFF2-40B4-BE49-F238E27FC236}">
                <a16:creationId xmlns:a16="http://schemas.microsoft.com/office/drawing/2014/main" id="{989D0B42-59F6-F433-EE33-3B3DF943A722}"/>
              </a:ext>
            </a:extLst>
          </p:cNvPr>
          <p:cNvPicPr>
            <a:picLocks noChangeAspect="1"/>
          </p:cNvPicPr>
          <p:nvPr/>
        </p:nvPicPr>
        <p:blipFill>
          <a:blip r:embed="rId3"/>
          <a:stretch>
            <a:fillRect/>
          </a:stretch>
        </p:blipFill>
        <p:spPr>
          <a:xfrm>
            <a:off x="145868" y="65462"/>
            <a:ext cx="2467653" cy="2847555"/>
          </a:xfrm>
          <a:prstGeom prst="rect">
            <a:avLst/>
          </a:prstGeom>
        </p:spPr>
      </p:pic>
    </p:spTree>
    <p:extLst>
      <p:ext uri="{BB962C8B-B14F-4D97-AF65-F5344CB8AC3E}">
        <p14:creationId xmlns:p14="http://schemas.microsoft.com/office/powerpoint/2010/main" val="3247135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AC49-A455-14B2-82D5-AB1740837B65}"/>
              </a:ext>
            </a:extLst>
          </p:cNvPr>
          <p:cNvSpPr>
            <a:spLocks noGrp="1"/>
          </p:cNvSpPr>
          <p:nvPr>
            <p:ph type="title"/>
          </p:nvPr>
        </p:nvSpPr>
        <p:spPr>
          <a:xfrm>
            <a:off x="481013" y="3752849"/>
            <a:ext cx="3290887" cy="2452687"/>
          </a:xfrm>
        </p:spPr>
        <p:txBody>
          <a:bodyPr anchor="ctr">
            <a:normAutofit/>
          </a:bodyPr>
          <a:lstStyle/>
          <a:p>
            <a:r>
              <a:rPr lang="en-US" sz="3600" b="1" dirty="0"/>
              <a:t>Contingent operations	</a:t>
            </a:r>
          </a:p>
        </p:txBody>
      </p:sp>
      <p:pic>
        <p:nvPicPr>
          <p:cNvPr id="5" name="Picture 4" descr="A group of people wearing matching outfits&#10;&#10;Description automatically generated">
            <a:extLst>
              <a:ext uri="{FF2B5EF4-FFF2-40B4-BE49-F238E27FC236}">
                <a16:creationId xmlns:a16="http://schemas.microsoft.com/office/drawing/2014/main" id="{11C824D0-2CA6-0679-FAA5-C9365D49073A}"/>
              </a:ext>
            </a:extLst>
          </p:cNvPr>
          <p:cNvPicPr>
            <a:picLocks noChangeAspect="1"/>
          </p:cNvPicPr>
          <p:nvPr/>
        </p:nvPicPr>
        <p:blipFill rotWithShape="1">
          <a:blip r:embed="rId3">
            <a:extLst>
              <a:ext uri="{28A0092B-C50C-407E-A947-70E740481C1C}">
                <a14:useLocalDpi xmlns:a14="http://schemas.microsoft.com/office/drawing/2010/main" val="0"/>
              </a:ext>
            </a:extLst>
          </a:blip>
          <a:srcRect t="18944" b="2621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5B8EF55F-FCD3-2FFC-CFBC-4B498366B5E4}"/>
              </a:ext>
            </a:extLst>
          </p:cNvPr>
          <p:cNvSpPr>
            <a:spLocks noGrp="1"/>
          </p:cNvSpPr>
          <p:nvPr>
            <p:ph idx="1"/>
          </p:nvPr>
        </p:nvSpPr>
        <p:spPr>
          <a:xfrm>
            <a:off x="2978332" y="3752850"/>
            <a:ext cx="8731064" cy="2452687"/>
          </a:xfrm>
        </p:spPr>
        <p:txBody>
          <a:bodyPr anchor="ctr">
            <a:normAutofit/>
          </a:bodyPr>
          <a:lstStyle/>
          <a:p>
            <a:r>
              <a:rPr lang="en-US" sz="2400" dirty="0"/>
              <a:t>Councils and JST will bring their own tents</a:t>
            </a:r>
          </a:p>
          <a:p>
            <a:r>
              <a:rPr lang="en-US" sz="2400" dirty="0"/>
              <a:t>Council units will be placed as close as possible to each other</a:t>
            </a:r>
          </a:p>
          <a:p>
            <a:r>
              <a:rPr lang="en-US" sz="2400" dirty="0"/>
              <a:t> Reach out to your territory contact for help in filling </a:t>
            </a:r>
          </a:p>
          <a:p>
            <a:r>
              <a:rPr lang="en-US" sz="2400" dirty="0"/>
              <a:t>Subcamps being used (C/D) for participants</a:t>
            </a:r>
          </a:p>
          <a:p>
            <a:r>
              <a:rPr lang="en-US" sz="2400" dirty="0"/>
              <a:t>Echo for staff</a:t>
            </a:r>
          </a:p>
        </p:txBody>
      </p:sp>
    </p:spTree>
    <p:extLst>
      <p:ext uri="{BB962C8B-B14F-4D97-AF65-F5344CB8AC3E}">
        <p14:creationId xmlns:p14="http://schemas.microsoft.com/office/powerpoint/2010/main" val="2070408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tents in a field&#10;&#10;Description automatically generated">
            <a:extLst>
              <a:ext uri="{FF2B5EF4-FFF2-40B4-BE49-F238E27FC236}">
                <a16:creationId xmlns:a16="http://schemas.microsoft.com/office/drawing/2014/main" id="{0DC80078-4905-7A5B-B006-BE39C070FBDF}"/>
              </a:ext>
            </a:extLst>
          </p:cNvPr>
          <p:cNvPicPr>
            <a:picLocks noChangeAspect="1"/>
          </p:cNvPicPr>
          <p:nvPr/>
        </p:nvPicPr>
        <p:blipFill rotWithShape="1">
          <a:blip r:embed="rId3">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C49519-8861-B037-57D5-64E547C5843F}"/>
              </a:ext>
            </a:extLst>
          </p:cNvPr>
          <p:cNvSpPr>
            <a:spLocks noGrp="1"/>
          </p:cNvSpPr>
          <p:nvPr>
            <p:ph type="title"/>
          </p:nvPr>
        </p:nvSpPr>
        <p:spPr>
          <a:xfrm>
            <a:off x="707571" y="737725"/>
            <a:ext cx="3822189" cy="958751"/>
          </a:xfrm>
        </p:spPr>
        <p:txBody>
          <a:bodyPr>
            <a:normAutofit/>
          </a:bodyPr>
          <a:lstStyle/>
          <a:p>
            <a:r>
              <a:rPr lang="en-US" sz="4000" b="1" dirty="0"/>
              <a:t>Logistics	</a:t>
            </a:r>
          </a:p>
        </p:txBody>
      </p:sp>
      <p:sp>
        <p:nvSpPr>
          <p:cNvPr id="3" name="Content Placeholder 2">
            <a:extLst>
              <a:ext uri="{FF2B5EF4-FFF2-40B4-BE49-F238E27FC236}">
                <a16:creationId xmlns:a16="http://schemas.microsoft.com/office/drawing/2014/main" id="{06508F46-E9DC-F04E-3162-11C5AD907706}"/>
              </a:ext>
            </a:extLst>
          </p:cNvPr>
          <p:cNvSpPr>
            <a:spLocks noGrp="1"/>
          </p:cNvSpPr>
          <p:nvPr>
            <p:ph idx="1"/>
          </p:nvPr>
        </p:nvSpPr>
        <p:spPr>
          <a:xfrm>
            <a:off x="226728" y="1696475"/>
            <a:ext cx="5063729" cy="4874141"/>
          </a:xfrm>
        </p:spPr>
        <p:txBody>
          <a:bodyPr>
            <a:normAutofit/>
          </a:bodyPr>
          <a:lstStyle/>
          <a:p>
            <a:r>
              <a:rPr lang="en-US" dirty="0"/>
              <a:t>Bus contact for preferred vendor</a:t>
            </a:r>
          </a:p>
          <a:p>
            <a:r>
              <a:rPr lang="en-US" dirty="0"/>
              <a:t>Food service will be commissary style with predetermined menu</a:t>
            </a:r>
          </a:p>
          <a:p>
            <a:r>
              <a:rPr lang="en-US" dirty="0"/>
              <a:t>Staff parking and staff vehicles will be allowed</a:t>
            </a:r>
          </a:p>
          <a:p>
            <a:r>
              <a:rPr lang="en-US" dirty="0"/>
              <a:t>Contingent parking and trailers will be allowed to park at Ruby Welcome center</a:t>
            </a:r>
          </a:p>
          <a:p>
            <a:endParaRPr lang="en-US" dirty="0"/>
          </a:p>
        </p:txBody>
      </p:sp>
    </p:spTree>
    <p:extLst>
      <p:ext uri="{BB962C8B-B14F-4D97-AF65-F5344CB8AC3E}">
        <p14:creationId xmlns:p14="http://schemas.microsoft.com/office/powerpoint/2010/main" val="3214019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young women standing in front of a sign&#10;&#10;Description automatically generated">
            <a:extLst>
              <a:ext uri="{FF2B5EF4-FFF2-40B4-BE49-F238E27FC236}">
                <a16:creationId xmlns:a16="http://schemas.microsoft.com/office/drawing/2014/main" id="{3FA864BF-D786-306E-A954-30B143A373DD}"/>
              </a:ext>
            </a:extLst>
          </p:cNvPr>
          <p:cNvPicPr>
            <a:picLocks noChangeAspect="1"/>
          </p:cNvPicPr>
          <p:nvPr/>
        </p:nvPicPr>
        <p:blipFill rotWithShape="1">
          <a:blip r:embed="rId3">
            <a:extLst>
              <a:ext uri="{28A0092B-C50C-407E-A947-70E740481C1C}">
                <a14:useLocalDpi xmlns:a14="http://schemas.microsoft.com/office/drawing/2010/main" val="0"/>
              </a:ext>
            </a:extLst>
          </a:blip>
          <a:srcRect t="32078" b="2058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5BADBF-22CE-507F-E4CA-745612D38820}"/>
              </a:ext>
            </a:extLst>
          </p:cNvPr>
          <p:cNvSpPr>
            <a:spLocks noGrp="1"/>
          </p:cNvSpPr>
          <p:nvPr>
            <p:ph type="title"/>
          </p:nvPr>
        </p:nvSpPr>
        <p:spPr>
          <a:xfrm>
            <a:off x="838200" y="365125"/>
            <a:ext cx="5928360" cy="1899912"/>
          </a:xfrm>
        </p:spPr>
        <p:txBody>
          <a:bodyPr>
            <a:normAutofit/>
          </a:bodyPr>
          <a:lstStyle/>
          <a:p>
            <a:r>
              <a:rPr lang="en-US" sz="4000" b="1" dirty="0"/>
              <a:t>Health and Wellness</a:t>
            </a:r>
          </a:p>
        </p:txBody>
      </p:sp>
      <p:sp>
        <p:nvSpPr>
          <p:cNvPr id="3" name="Content Placeholder 2">
            <a:extLst>
              <a:ext uri="{FF2B5EF4-FFF2-40B4-BE49-F238E27FC236}">
                <a16:creationId xmlns:a16="http://schemas.microsoft.com/office/drawing/2014/main" id="{A68955F4-458D-AE8E-F5A1-64D962BBB187}"/>
              </a:ext>
            </a:extLst>
          </p:cNvPr>
          <p:cNvSpPr>
            <a:spLocks noGrp="1"/>
          </p:cNvSpPr>
          <p:nvPr>
            <p:ph idx="1"/>
          </p:nvPr>
        </p:nvSpPr>
        <p:spPr>
          <a:xfrm>
            <a:off x="535578" y="2050869"/>
            <a:ext cx="4124812" cy="4126094"/>
          </a:xfrm>
        </p:spPr>
        <p:txBody>
          <a:bodyPr>
            <a:normAutofit/>
          </a:bodyPr>
          <a:lstStyle/>
          <a:p>
            <a:r>
              <a:rPr lang="en-US" dirty="0"/>
              <a:t>Prescreening for participation</a:t>
            </a:r>
          </a:p>
          <a:p>
            <a:r>
              <a:rPr lang="en-US" dirty="0"/>
              <a:t>Must meet the HA height and weight</a:t>
            </a:r>
          </a:p>
          <a:p>
            <a:r>
              <a:rPr lang="en-US" dirty="0"/>
              <a:t>New medical process for </a:t>
            </a:r>
            <a:r>
              <a:rPr lang="en-US" dirty="0" err="1"/>
              <a:t>AHMR</a:t>
            </a:r>
            <a:r>
              <a:rPr lang="en-US" dirty="0"/>
              <a:t> forms to be uploaded</a:t>
            </a:r>
          </a:p>
          <a:p>
            <a:endParaRPr lang="en-US" dirty="0"/>
          </a:p>
        </p:txBody>
      </p:sp>
    </p:spTree>
    <p:extLst>
      <p:ext uri="{BB962C8B-B14F-4D97-AF65-F5344CB8AC3E}">
        <p14:creationId xmlns:p14="http://schemas.microsoft.com/office/powerpoint/2010/main" val="2595701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soldiers in uniform&#10;&#10;Description automatically generated">
            <a:extLst>
              <a:ext uri="{FF2B5EF4-FFF2-40B4-BE49-F238E27FC236}">
                <a16:creationId xmlns:a16="http://schemas.microsoft.com/office/drawing/2014/main" id="{D77207E8-223A-26E3-F0C0-BFB913F07E59}"/>
              </a:ext>
            </a:extLst>
          </p:cNvPr>
          <p:cNvPicPr>
            <a:picLocks noChangeAspect="1"/>
          </p:cNvPicPr>
          <p:nvPr/>
        </p:nvPicPr>
        <p:blipFill rotWithShape="1">
          <a:blip r:embed="rId3">
            <a:extLst>
              <a:ext uri="{28A0092B-C50C-407E-A947-70E740481C1C}">
                <a14:useLocalDpi xmlns:a14="http://schemas.microsoft.com/office/drawing/2010/main" val="0"/>
              </a:ext>
            </a:extLst>
          </a:blip>
          <a:srcRect l="5108" r="774" b="-1"/>
          <a:stretch/>
        </p:blipFill>
        <p:spPr>
          <a:xfrm>
            <a:off x="-3047" y="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41D40B-F885-4524-DA01-6955805EA93E}"/>
              </a:ext>
            </a:extLst>
          </p:cNvPr>
          <p:cNvSpPr>
            <a:spLocks noGrp="1"/>
          </p:cNvSpPr>
          <p:nvPr>
            <p:ph type="title"/>
          </p:nvPr>
        </p:nvSpPr>
        <p:spPr>
          <a:xfrm>
            <a:off x="6235363" y="365125"/>
            <a:ext cx="5573460" cy="1267732"/>
          </a:xfrm>
        </p:spPr>
        <p:txBody>
          <a:bodyPr>
            <a:normAutofit/>
          </a:bodyPr>
          <a:lstStyle/>
          <a:p>
            <a:r>
              <a:rPr lang="en-US" sz="4000" b="1" dirty="0"/>
              <a:t>Emergency Management	</a:t>
            </a:r>
          </a:p>
        </p:txBody>
      </p:sp>
      <p:sp>
        <p:nvSpPr>
          <p:cNvPr id="3" name="Content Placeholder 2">
            <a:extLst>
              <a:ext uri="{FF2B5EF4-FFF2-40B4-BE49-F238E27FC236}">
                <a16:creationId xmlns:a16="http://schemas.microsoft.com/office/drawing/2014/main" id="{10A138A0-CD81-0271-DC76-F3977656E167}"/>
              </a:ext>
            </a:extLst>
          </p:cNvPr>
          <p:cNvSpPr>
            <a:spLocks noGrp="1"/>
          </p:cNvSpPr>
          <p:nvPr>
            <p:ph idx="1"/>
          </p:nvPr>
        </p:nvSpPr>
        <p:spPr>
          <a:xfrm>
            <a:off x="7367451" y="1997982"/>
            <a:ext cx="4728755" cy="4494893"/>
          </a:xfrm>
        </p:spPr>
        <p:txBody>
          <a:bodyPr>
            <a:normAutofit/>
          </a:bodyPr>
          <a:lstStyle/>
          <a:p>
            <a:r>
              <a:rPr lang="en-US" dirty="0"/>
              <a:t>Working again with the military and local, state and federal entities to develop the plans.</a:t>
            </a:r>
          </a:p>
          <a:p>
            <a:r>
              <a:rPr lang="en-US" dirty="0"/>
              <a:t>Always a need for security JST</a:t>
            </a:r>
          </a:p>
          <a:p>
            <a:r>
              <a:rPr lang="en-US" dirty="0"/>
              <a:t>Always a need for EMT and credentialed volunteers</a:t>
            </a:r>
          </a:p>
          <a:p>
            <a:endParaRPr lang="en-US" dirty="0"/>
          </a:p>
        </p:txBody>
      </p:sp>
    </p:spTree>
    <p:extLst>
      <p:ext uri="{BB962C8B-B14F-4D97-AF65-F5344CB8AC3E}">
        <p14:creationId xmlns:p14="http://schemas.microsoft.com/office/powerpoint/2010/main" val="2495479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atches on a flag&#10;&#10;Description automatically generated">
            <a:extLst>
              <a:ext uri="{FF2B5EF4-FFF2-40B4-BE49-F238E27FC236}">
                <a16:creationId xmlns:a16="http://schemas.microsoft.com/office/drawing/2014/main" id="{5733EA23-C466-2E0C-3B2A-BFDE93CFF9C8}"/>
              </a:ext>
            </a:extLst>
          </p:cNvPr>
          <p:cNvPicPr>
            <a:picLocks noChangeAspect="1"/>
          </p:cNvPicPr>
          <p:nvPr/>
        </p:nvPicPr>
        <p:blipFill rotWithShape="1">
          <a:blip r:embed="rId3">
            <a:extLst>
              <a:ext uri="{28A0092B-C50C-407E-A947-70E740481C1C}">
                <a14:useLocalDpi xmlns:a14="http://schemas.microsoft.com/office/drawing/2010/main" val="0"/>
              </a:ext>
            </a:extLst>
          </a:blip>
          <a:srcRect l="4716" r="1166"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A1BAC3-B5FB-026C-D2ED-B891B4158578}"/>
              </a:ext>
            </a:extLst>
          </p:cNvPr>
          <p:cNvSpPr>
            <a:spLocks noGrp="1"/>
          </p:cNvSpPr>
          <p:nvPr>
            <p:ph type="title"/>
          </p:nvPr>
        </p:nvSpPr>
        <p:spPr>
          <a:xfrm>
            <a:off x="838200" y="365125"/>
            <a:ext cx="5601789" cy="1899912"/>
          </a:xfrm>
        </p:spPr>
        <p:txBody>
          <a:bodyPr>
            <a:normAutofit/>
          </a:bodyPr>
          <a:lstStyle/>
          <a:p>
            <a:r>
              <a:rPr lang="en-US" sz="4000" b="1" dirty="0"/>
              <a:t>Safeguarding Youth	</a:t>
            </a:r>
          </a:p>
        </p:txBody>
      </p:sp>
      <p:sp>
        <p:nvSpPr>
          <p:cNvPr id="3" name="Content Placeholder 2">
            <a:extLst>
              <a:ext uri="{FF2B5EF4-FFF2-40B4-BE49-F238E27FC236}">
                <a16:creationId xmlns:a16="http://schemas.microsoft.com/office/drawing/2014/main" id="{E656E87B-976D-17E8-D5C2-1912CDA9EC7D}"/>
              </a:ext>
            </a:extLst>
          </p:cNvPr>
          <p:cNvSpPr>
            <a:spLocks noGrp="1"/>
          </p:cNvSpPr>
          <p:nvPr>
            <p:ph idx="1"/>
          </p:nvPr>
        </p:nvSpPr>
        <p:spPr>
          <a:xfrm>
            <a:off x="838200" y="2434201"/>
            <a:ext cx="3822189" cy="3742762"/>
          </a:xfrm>
        </p:spPr>
        <p:txBody>
          <a:bodyPr>
            <a:normAutofit/>
          </a:bodyPr>
          <a:lstStyle/>
          <a:p>
            <a:r>
              <a:rPr lang="en-US" dirty="0" err="1"/>
              <a:t>YPT</a:t>
            </a:r>
            <a:r>
              <a:rPr lang="en-US" dirty="0"/>
              <a:t> must not expire before the Jamboree ends</a:t>
            </a:r>
          </a:p>
          <a:p>
            <a:r>
              <a:rPr lang="en-US" dirty="0"/>
              <a:t>We will continue to require understanding and preventing youth on youth abuse for all leaders </a:t>
            </a:r>
          </a:p>
        </p:txBody>
      </p:sp>
    </p:spTree>
    <p:extLst>
      <p:ext uri="{BB962C8B-B14F-4D97-AF65-F5344CB8AC3E}">
        <p14:creationId xmlns:p14="http://schemas.microsoft.com/office/powerpoint/2010/main" val="573854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riding a bike on a dirt trail&#10;&#10;Description automatically generated">
            <a:extLst>
              <a:ext uri="{FF2B5EF4-FFF2-40B4-BE49-F238E27FC236}">
                <a16:creationId xmlns:a16="http://schemas.microsoft.com/office/drawing/2014/main" id="{FF768E5D-7ECF-1B51-E2C5-7F7744DBF2DE}"/>
              </a:ext>
            </a:extLst>
          </p:cNvPr>
          <p:cNvPicPr>
            <a:picLocks noChangeAspect="1"/>
          </p:cNvPicPr>
          <p:nvPr/>
        </p:nvPicPr>
        <p:blipFill rotWithShape="1">
          <a:blip r:embed="rId3">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559772-0FD6-3EBC-5871-02FDCEDF3525}"/>
              </a:ext>
            </a:extLst>
          </p:cNvPr>
          <p:cNvSpPr>
            <a:spLocks noGrp="1"/>
          </p:cNvSpPr>
          <p:nvPr>
            <p:ph type="title"/>
          </p:nvPr>
        </p:nvSpPr>
        <p:spPr>
          <a:xfrm>
            <a:off x="7531610" y="365125"/>
            <a:ext cx="3822189" cy="1215481"/>
          </a:xfrm>
        </p:spPr>
        <p:txBody>
          <a:bodyPr>
            <a:normAutofit/>
          </a:bodyPr>
          <a:lstStyle/>
          <a:p>
            <a:r>
              <a:rPr lang="en-US" sz="4000" b="1" dirty="0"/>
              <a:t>Finance </a:t>
            </a:r>
          </a:p>
        </p:txBody>
      </p:sp>
      <p:sp>
        <p:nvSpPr>
          <p:cNvPr id="3" name="Content Placeholder 2">
            <a:extLst>
              <a:ext uri="{FF2B5EF4-FFF2-40B4-BE49-F238E27FC236}">
                <a16:creationId xmlns:a16="http://schemas.microsoft.com/office/drawing/2014/main" id="{A70BACEE-20EB-FA55-DF45-5317E094720D}"/>
              </a:ext>
            </a:extLst>
          </p:cNvPr>
          <p:cNvSpPr>
            <a:spLocks noGrp="1"/>
          </p:cNvSpPr>
          <p:nvPr>
            <p:ph idx="1"/>
          </p:nvPr>
        </p:nvSpPr>
        <p:spPr>
          <a:xfrm>
            <a:off x="7297746" y="1702681"/>
            <a:ext cx="4759271" cy="4790194"/>
          </a:xfrm>
        </p:spPr>
        <p:txBody>
          <a:bodyPr>
            <a:normAutofit/>
          </a:bodyPr>
          <a:lstStyle/>
          <a:p>
            <a:r>
              <a:rPr lang="en-US" sz="3200" dirty="0"/>
              <a:t>Scholarship and application to be developed and will be a part of the process after council registration. </a:t>
            </a:r>
          </a:p>
          <a:p>
            <a:r>
              <a:rPr lang="en-US" sz="3200" dirty="0"/>
              <a:t>Platinum package events and membership</a:t>
            </a:r>
          </a:p>
          <a:p>
            <a:r>
              <a:rPr lang="en-US" sz="3200" dirty="0"/>
              <a:t>Budget in development</a:t>
            </a:r>
          </a:p>
          <a:p>
            <a:endParaRPr lang="en-US" sz="3200" dirty="0"/>
          </a:p>
          <a:p>
            <a:endParaRPr lang="en-US" sz="3200" dirty="0"/>
          </a:p>
          <a:p>
            <a:endParaRPr lang="en-US" sz="3200" dirty="0"/>
          </a:p>
        </p:txBody>
      </p:sp>
    </p:spTree>
    <p:extLst>
      <p:ext uri="{BB962C8B-B14F-4D97-AF65-F5344CB8AC3E}">
        <p14:creationId xmlns:p14="http://schemas.microsoft.com/office/powerpoint/2010/main" val="2744946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546350" y="777366"/>
            <a:ext cx="5160645" cy="5229225"/>
            <a:chOff x="3546350" y="777366"/>
            <a:chExt cx="5160645" cy="5229225"/>
          </a:xfrm>
        </p:grpSpPr>
        <p:pic>
          <p:nvPicPr>
            <p:cNvPr id="3" name="object 3"/>
            <p:cNvPicPr/>
            <p:nvPr/>
          </p:nvPicPr>
          <p:blipFill>
            <a:blip r:embed="rId3" cstate="print"/>
            <a:stretch>
              <a:fillRect/>
            </a:stretch>
          </p:blipFill>
          <p:spPr>
            <a:xfrm>
              <a:off x="3863224" y="1237361"/>
              <a:ext cx="2333474" cy="3407981"/>
            </a:xfrm>
            <a:prstGeom prst="rect">
              <a:avLst/>
            </a:prstGeom>
          </p:spPr>
        </p:pic>
        <p:pic>
          <p:nvPicPr>
            <p:cNvPr id="4" name="object 4"/>
            <p:cNvPicPr/>
            <p:nvPr/>
          </p:nvPicPr>
          <p:blipFill>
            <a:blip r:embed="rId4" cstate="print"/>
            <a:stretch>
              <a:fillRect/>
            </a:stretch>
          </p:blipFill>
          <p:spPr>
            <a:xfrm>
              <a:off x="3976243" y="1277238"/>
              <a:ext cx="2116582" cy="3194050"/>
            </a:xfrm>
            <a:prstGeom prst="rect">
              <a:avLst/>
            </a:prstGeom>
          </p:spPr>
        </p:pic>
        <p:sp>
          <p:nvSpPr>
            <p:cNvPr id="5" name="object 5"/>
            <p:cNvSpPr/>
            <p:nvPr/>
          </p:nvSpPr>
          <p:spPr>
            <a:xfrm>
              <a:off x="3976243" y="1277238"/>
              <a:ext cx="2117090" cy="3194050"/>
            </a:xfrm>
            <a:custGeom>
              <a:avLst/>
              <a:gdLst/>
              <a:ahLst/>
              <a:cxnLst/>
              <a:rect l="l" t="t" r="r" b="b"/>
              <a:pathLst>
                <a:path w="2117090" h="3194050">
                  <a:moveTo>
                    <a:pt x="2116582" y="0"/>
                  </a:moveTo>
                  <a:lnTo>
                    <a:pt x="2116582" y="986916"/>
                  </a:lnTo>
                  <a:lnTo>
                    <a:pt x="2031238" y="991235"/>
                  </a:lnTo>
                  <a:lnTo>
                    <a:pt x="1983963" y="997012"/>
                  </a:lnTo>
                  <a:lnTo>
                    <a:pt x="1937293" y="1004661"/>
                  </a:lnTo>
                  <a:lnTo>
                    <a:pt x="1891265" y="1014141"/>
                  </a:lnTo>
                  <a:lnTo>
                    <a:pt x="1845920" y="1025415"/>
                  </a:lnTo>
                  <a:lnTo>
                    <a:pt x="1801295" y="1038442"/>
                  </a:lnTo>
                  <a:lnTo>
                    <a:pt x="1757430" y="1053185"/>
                  </a:lnTo>
                  <a:lnTo>
                    <a:pt x="1714363" y="1069603"/>
                  </a:lnTo>
                  <a:lnTo>
                    <a:pt x="1672134" y="1087659"/>
                  </a:lnTo>
                  <a:lnTo>
                    <a:pt x="1630782" y="1107313"/>
                  </a:lnTo>
                  <a:lnTo>
                    <a:pt x="1590345" y="1128527"/>
                  </a:lnTo>
                  <a:lnTo>
                    <a:pt x="1550862" y="1151260"/>
                  </a:lnTo>
                  <a:lnTo>
                    <a:pt x="1512373" y="1175476"/>
                  </a:lnTo>
                  <a:lnTo>
                    <a:pt x="1474916" y="1201134"/>
                  </a:lnTo>
                  <a:lnTo>
                    <a:pt x="1438531" y="1228195"/>
                  </a:lnTo>
                  <a:lnTo>
                    <a:pt x="1403255" y="1256621"/>
                  </a:lnTo>
                  <a:lnTo>
                    <a:pt x="1369129" y="1286373"/>
                  </a:lnTo>
                  <a:lnTo>
                    <a:pt x="1336191" y="1317412"/>
                  </a:lnTo>
                  <a:lnTo>
                    <a:pt x="1304480" y="1349698"/>
                  </a:lnTo>
                  <a:lnTo>
                    <a:pt x="1274035" y="1383194"/>
                  </a:lnTo>
                  <a:lnTo>
                    <a:pt x="1244895" y="1417859"/>
                  </a:lnTo>
                  <a:lnTo>
                    <a:pt x="1217099" y="1453656"/>
                  </a:lnTo>
                  <a:lnTo>
                    <a:pt x="1190686" y="1490544"/>
                  </a:lnTo>
                  <a:lnTo>
                    <a:pt x="1165695" y="1528486"/>
                  </a:lnTo>
                  <a:lnTo>
                    <a:pt x="1142164" y="1567443"/>
                  </a:lnTo>
                  <a:lnTo>
                    <a:pt x="1120133" y="1607374"/>
                  </a:lnTo>
                  <a:lnTo>
                    <a:pt x="1099641" y="1648242"/>
                  </a:lnTo>
                  <a:lnTo>
                    <a:pt x="1080726" y="1690008"/>
                  </a:lnTo>
                  <a:lnTo>
                    <a:pt x="1063428" y="1732632"/>
                  </a:lnTo>
                  <a:lnTo>
                    <a:pt x="1047786" y="1776075"/>
                  </a:lnTo>
                  <a:lnTo>
                    <a:pt x="1033838" y="1820300"/>
                  </a:lnTo>
                  <a:lnTo>
                    <a:pt x="1021623" y="1865266"/>
                  </a:lnTo>
                  <a:lnTo>
                    <a:pt x="1011180" y="1910934"/>
                  </a:lnTo>
                  <a:lnTo>
                    <a:pt x="1002549" y="1957267"/>
                  </a:lnTo>
                  <a:lnTo>
                    <a:pt x="995768" y="2004225"/>
                  </a:lnTo>
                  <a:lnTo>
                    <a:pt x="990877" y="2051769"/>
                  </a:lnTo>
                  <a:lnTo>
                    <a:pt x="987913" y="2099860"/>
                  </a:lnTo>
                  <a:lnTo>
                    <a:pt x="986917" y="2148459"/>
                  </a:lnTo>
                  <a:lnTo>
                    <a:pt x="988112" y="2201682"/>
                  </a:lnTo>
                  <a:lnTo>
                    <a:pt x="991666" y="2254297"/>
                  </a:lnTo>
                  <a:lnTo>
                    <a:pt x="997528" y="2306254"/>
                  </a:lnTo>
                  <a:lnTo>
                    <a:pt x="1005648" y="2357498"/>
                  </a:lnTo>
                  <a:lnTo>
                    <a:pt x="1015975" y="2407978"/>
                  </a:lnTo>
                  <a:lnTo>
                    <a:pt x="1028460" y="2457642"/>
                  </a:lnTo>
                  <a:lnTo>
                    <a:pt x="1043052" y="2506438"/>
                  </a:lnTo>
                  <a:lnTo>
                    <a:pt x="1059701" y="2554312"/>
                  </a:lnTo>
                  <a:lnTo>
                    <a:pt x="1078357" y="2601214"/>
                  </a:lnTo>
                  <a:lnTo>
                    <a:pt x="1126363" y="2700782"/>
                  </a:lnTo>
                  <a:lnTo>
                    <a:pt x="272034" y="3194050"/>
                  </a:lnTo>
                  <a:lnTo>
                    <a:pt x="236309" y="3129524"/>
                  </a:lnTo>
                  <a:lnTo>
                    <a:pt x="214145" y="3085109"/>
                  </a:lnTo>
                  <a:lnTo>
                    <a:pt x="192983" y="3040118"/>
                  </a:lnTo>
                  <a:lnTo>
                    <a:pt x="172838" y="2994567"/>
                  </a:lnTo>
                  <a:lnTo>
                    <a:pt x="153723" y="2948469"/>
                  </a:lnTo>
                  <a:lnTo>
                    <a:pt x="135654" y="2901839"/>
                  </a:lnTo>
                  <a:lnTo>
                    <a:pt x="118646" y="2854691"/>
                  </a:lnTo>
                  <a:lnTo>
                    <a:pt x="102712" y="2807041"/>
                  </a:lnTo>
                  <a:lnTo>
                    <a:pt x="87867" y="2758903"/>
                  </a:lnTo>
                  <a:lnTo>
                    <a:pt x="74126" y="2710291"/>
                  </a:lnTo>
                  <a:lnTo>
                    <a:pt x="61504" y="2661219"/>
                  </a:lnTo>
                  <a:lnTo>
                    <a:pt x="50015" y="2611703"/>
                  </a:lnTo>
                  <a:lnTo>
                    <a:pt x="39673" y="2561758"/>
                  </a:lnTo>
                  <a:lnTo>
                    <a:pt x="30494" y="2511396"/>
                  </a:lnTo>
                  <a:lnTo>
                    <a:pt x="22491" y="2460634"/>
                  </a:lnTo>
                  <a:lnTo>
                    <a:pt x="15679" y="2409486"/>
                  </a:lnTo>
                  <a:lnTo>
                    <a:pt x="10073" y="2357965"/>
                  </a:lnTo>
                  <a:lnTo>
                    <a:pt x="5688" y="2306088"/>
                  </a:lnTo>
                  <a:lnTo>
                    <a:pt x="2537" y="2253868"/>
                  </a:lnTo>
                  <a:lnTo>
                    <a:pt x="636" y="2201320"/>
                  </a:lnTo>
                  <a:lnTo>
                    <a:pt x="0" y="2148459"/>
                  </a:lnTo>
                  <a:lnTo>
                    <a:pt x="546" y="2099473"/>
                  </a:lnTo>
                  <a:lnTo>
                    <a:pt x="2180" y="2050756"/>
                  </a:lnTo>
                  <a:lnTo>
                    <a:pt x="4888" y="2002318"/>
                  </a:lnTo>
                  <a:lnTo>
                    <a:pt x="8659" y="1954172"/>
                  </a:lnTo>
                  <a:lnTo>
                    <a:pt x="13481" y="1906328"/>
                  </a:lnTo>
                  <a:lnTo>
                    <a:pt x="19343" y="1858799"/>
                  </a:lnTo>
                  <a:lnTo>
                    <a:pt x="26234" y="1811596"/>
                  </a:lnTo>
                  <a:lnTo>
                    <a:pt x="34141" y="1764731"/>
                  </a:lnTo>
                  <a:lnTo>
                    <a:pt x="43053" y="1718214"/>
                  </a:lnTo>
                  <a:lnTo>
                    <a:pt x="52958" y="1672059"/>
                  </a:lnTo>
                  <a:lnTo>
                    <a:pt x="63846" y="1626276"/>
                  </a:lnTo>
                  <a:lnTo>
                    <a:pt x="75703" y="1580877"/>
                  </a:lnTo>
                  <a:lnTo>
                    <a:pt x="88520" y="1535874"/>
                  </a:lnTo>
                  <a:lnTo>
                    <a:pt x="102283" y="1491277"/>
                  </a:lnTo>
                  <a:lnTo>
                    <a:pt x="116982" y="1447100"/>
                  </a:lnTo>
                  <a:lnTo>
                    <a:pt x="132604" y="1403353"/>
                  </a:lnTo>
                  <a:lnTo>
                    <a:pt x="149139" y="1360048"/>
                  </a:lnTo>
                  <a:lnTo>
                    <a:pt x="166575" y="1317197"/>
                  </a:lnTo>
                  <a:lnTo>
                    <a:pt x="184899" y="1274811"/>
                  </a:lnTo>
                  <a:lnTo>
                    <a:pt x="204101" y="1232902"/>
                  </a:lnTo>
                  <a:lnTo>
                    <a:pt x="224169" y="1191481"/>
                  </a:lnTo>
                  <a:lnTo>
                    <a:pt x="245091" y="1150561"/>
                  </a:lnTo>
                  <a:lnTo>
                    <a:pt x="266855" y="1110152"/>
                  </a:lnTo>
                  <a:lnTo>
                    <a:pt x="289451" y="1070266"/>
                  </a:lnTo>
                  <a:lnTo>
                    <a:pt x="312866" y="1030915"/>
                  </a:lnTo>
                  <a:lnTo>
                    <a:pt x="337089" y="992110"/>
                  </a:lnTo>
                  <a:lnTo>
                    <a:pt x="362108" y="953864"/>
                  </a:lnTo>
                  <a:lnTo>
                    <a:pt x="387912" y="916187"/>
                  </a:lnTo>
                  <a:lnTo>
                    <a:pt x="414488" y="879091"/>
                  </a:lnTo>
                  <a:lnTo>
                    <a:pt x="441827" y="842589"/>
                  </a:lnTo>
                  <a:lnTo>
                    <a:pt x="469915" y="806690"/>
                  </a:lnTo>
                  <a:lnTo>
                    <a:pt x="498741" y="771408"/>
                  </a:lnTo>
                  <a:lnTo>
                    <a:pt x="528294" y="736754"/>
                  </a:lnTo>
                  <a:lnTo>
                    <a:pt x="558561" y="702738"/>
                  </a:lnTo>
                  <a:lnTo>
                    <a:pt x="589533" y="669374"/>
                  </a:lnTo>
                  <a:lnTo>
                    <a:pt x="621196" y="636672"/>
                  </a:lnTo>
                  <a:lnTo>
                    <a:pt x="653539" y="604643"/>
                  </a:lnTo>
                  <a:lnTo>
                    <a:pt x="686551" y="573301"/>
                  </a:lnTo>
                  <a:lnTo>
                    <a:pt x="720220" y="542656"/>
                  </a:lnTo>
                  <a:lnTo>
                    <a:pt x="754534" y="512720"/>
                  </a:lnTo>
                  <a:lnTo>
                    <a:pt x="789482" y="483504"/>
                  </a:lnTo>
                  <a:lnTo>
                    <a:pt x="825053" y="455020"/>
                  </a:lnTo>
                  <a:lnTo>
                    <a:pt x="861233" y="427280"/>
                  </a:lnTo>
                  <a:lnTo>
                    <a:pt x="898013" y="400295"/>
                  </a:lnTo>
                  <a:lnTo>
                    <a:pt x="935381" y="374077"/>
                  </a:lnTo>
                  <a:lnTo>
                    <a:pt x="973324" y="348638"/>
                  </a:lnTo>
                  <a:lnTo>
                    <a:pt x="1011831" y="323988"/>
                  </a:lnTo>
                  <a:lnTo>
                    <a:pt x="1050891" y="300140"/>
                  </a:lnTo>
                  <a:lnTo>
                    <a:pt x="1090492" y="277106"/>
                  </a:lnTo>
                  <a:lnTo>
                    <a:pt x="1130623" y="254896"/>
                  </a:lnTo>
                  <a:lnTo>
                    <a:pt x="1171271" y="233523"/>
                  </a:lnTo>
                  <a:lnTo>
                    <a:pt x="1212425" y="212998"/>
                  </a:lnTo>
                  <a:lnTo>
                    <a:pt x="1254074" y="193332"/>
                  </a:lnTo>
                  <a:lnTo>
                    <a:pt x="1296206" y="174538"/>
                  </a:lnTo>
                  <a:lnTo>
                    <a:pt x="1338810" y="156626"/>
                  </a:lnTo>
                  <a:lnTo>
                    <a:pt x="1381873" y="139609"/>
                  </a:lnTo>
                  <a:lnTo>
                    <a:pt x="1425384" y="123499"/>
                  </a:lnTo>
                  <a:lnTo>
                    <a:pt x="1469332" y="108305"/>
                  </a:lnTo>
                  <a:lnTo>
                    <a:pt x="1513705" y="94042"/>
                  </a:lnTo>
                  <a:lnTo>
                    <a:pt x="1558492" y="80718"/>
                  </a:lnTo>
                  <a:lnTo>
                    <a:pt x="1603680" y="68348"/>
                  </a:lnTo>
                  <a:lnTo>
                    <a:pt x="1649258" y="56941"/>
                  </a:lnTo>
                  <a:lnTo>
                    <a:pt x="1695215" y="46511"/>
                  </a:lnTo>
                  <a:lnTo>
                    <a:pt x="1741539" y="37067"/>
                  </a:lnTo>
                  <a:lnTo>
                    <a:pt x="1788218" y="28622"/>
                  </a:lnTo>
                  <a:lnTo>
                    <a:pt x="1835241" y="21188"/>
                  </a:lnTo>
                  <a:lnTo>
                    <a:pt x="1882597" y="14776"/>
                  </a:lnTo>
                  <a:lnTo>
                    <a:pt x="1930273" y="9398"/>
                  </a:lnTo>
                  <a:lnTo>
                    <a:pt x="2116582" y="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5" cstate="print"/>
            <a:stretch>
              <a:fillRect/>
            </a:stretch>
          </p:blipFill>
          <p:spPr>
            <a:xfrm>
              <a:off x="4134612" y="1202448"/>
              <a:ext cx="4291584" cy="4610100"/>
            </a:xfrm>
            <a:prstGeom prst="rect">
              <a:avLst/>
            </a:prstGeom>
          </p:spPr>
        </p:pic>
        <p:pic>
          <p:nvPicPr>
            <p:cNvPr id="7" name="object 7"/>
            <p:cNvPicPr/>
            <p:nvPr/>
          </p:nvPicPr>
          <p:blipFill>
            <a:blip r:embed="rId6" cstate="print"/>
            <a:stretch>
              <a:fillRect/>
            </a:stretch>
          </p:blipFill>
          <p:spPr>
            <a:xfrm>
              <a:off x="4296790" y="1278508"/>
              <a:ext cx="3979672" cy="4297299"/>
            </a:xfrm>
            <a:prstGeom prst="rect">
              <a:avLst/>
            </a:prstGeom>
          </p:spPr>
        </p:pic>
        <p:pic>
          <p:nvPicPr>
            <p:cNvPr id="8" name="object 8"/>
            <p:cNvPicPr/>
            <p:nvPr/>
          </p:nvPicPr>
          <p:blipFill>
            <a:blip r:embed="rId7" cstate="print"/>
            <a:stretch>
              <a:fillRect/>
            </a:stretch>
          </p:blipFill>
          <p:spPr>
            <a:xfrm>
              <a:off x="3546350" y="777366"/>
              <a:ext cx="5160261" cy="5228717"/>
            </a:xfrm>
            <a:prstGeom prst="rect">
              <a:avLst/>
            </a:prstGeom>
          </p:spPr>
        </p:pic>
      </p:grpSp>
      <p:sp>
        <p:nvSpPr>
          <p:cNvPr id="9" name="object 9"/>
          <p:cNvSpPr txBox="1"/>
          <p:nvPr/>
        </p:nvSpPr>
        <p:spPr>
          <a:xfrm>
            <a:off x="2712211" y="5485282"/>
            <a:ext cx="140398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Calibri"/>
                <a:cs typeface="Calibri"/>
              </a:rPr>
              <a:t>Self-leadership</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p:nvPr/>
        </p:nvSpPr>
        <p:spPr>
          <a:xfrm>
            <a:off x="8455914" y="5174360"/>
            <a:ext cx="169926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Source</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6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renewal</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1" name="object 11"/>
          <p:cNvSpPr txBox="1"/>
          <p:nvPr/>
        </p:nvSpPr>
        <p:spPr>
          <a:xfrm>
            <a:off x="8831071" y="1941067"/>
            <a:ext cx="223964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Balance</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risk</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and</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reward</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grpSp>
        <p:nvGrpSpPr>
          <p:cNvPr id="12" name="object 12"/>
          <p:cNvGrpSpPr/>
          <p:nvPr/>
        </p:nvGrpSpPr>
        <p:grpSpPr>
          <a:xfrm>
            <a:off x="4738115" y="650773"/>
            <a:ext cx="887094" cy="890269"/>
            <a:chOff x="4738115" y="650773"/>
            <a:chExt cx="887094" cy="890269"/>
          </a:xfrm>
        </p:grpSpPr>
        <p:pic>
          <p:nvPicPr>
            <p:cNvPr id="13" name="object 13"/>
            <p:cNvPicPr/>
            <p:nvPr/>
          </p:nvPicPr>
          <p:blipFill>
            <a:blip r:embed="rId8" cstate="print"/>
            <a:stretch>
              <a:fillRect/>
            </a:stretch>
          </p:blipFill>
          <p:spPr>
            <a:xfrm>
              <a:off x="4738115" y="650773"/>
              <a:ext cx="886967" cy="889990"/>
            </a:xfrm>
            <a:prstGeom prst="rect">
              <a:avLst/>
            </a:prstGeom>
          </p:spPr>
        </p:pic>
        <p:sp>
          <p:nvSpPr>
            <p:cNvPr id="14" name="object 14"/>
            <p:cNvSpPr/>
            <p:nvPr/>
          </p:nvSpPr>
          <p:spPr>
            <a:xfrm>
              <a:off x="4876799" y="723900"/>
              <a:ext cx="619125" cy="620395"/>
            </a:xfrm>
            <a:custGeom>
              <a:avLst/>
              <a:gdLst/>
              <a:ahLst/>
              <a:cxnLst/>
              <a:rect l="l" t="t" r="r" b="b"/>
              <a:pathLst>
                <a:path w="619125" h="620394">
                  <a:moveTo>
                    <a:pt x="309372" y="0"/>
                  </a:moveTo>
                  <a:lnTo>
                    <a:pt x="263665" y="3361"/>
                  </a:lnTo>
                  <a:lnTo>
                    <a:pt x="220038" y="13127"/>
                  </a:lnTo>
                  <a:lnTo>
                    <a:pt x="178968" y="28818"/>
                  </a:lnTo>
                  <a:lnTo>
                    <a:pt x="140936" y="49954"/>
                  </a:lnTo>
                  <a:lnTo>
                    <a:pt x="106420" y="76056"/>
                  </a:lnTo>
                  <a:lnTo>
                    <a:pt x="75899" y="106646"/>
                  </a:lnTo>
                  <a:lnTo>
                    <a:pt x="49853" y="141244"/>
                  </a:lnTo>
                  <a:lnTo>
                    <a:pt x="28761" y="179371"/>
                  </a:lnTo>
                  <a:lnTo>
                    <a:pt x="13102" y="220548"/>
                  </a:lnTo>
                  <a:lnTo>
                    <a:pt x="3355" y="264295"/>
                  </a:lnTo>
                  <a:lnTo>
                    <a:pt x="0" y="310134"/>
                  </a:lnTo>
                  <a:lnTo>
                    <a:pt x="3355" y="355972"/>
                  </a:lnTo>
                  <a:lnTo>
                    <a:pt x="13102" y="399719"/>
                  </a:lnTo>
                  <a:lnTo>
                    <a:pt x="28761" y="440896"/>
                  </a:lnTo>
                  <a:lnTo>
                    <a:pt x="49853" y="479023"/>
                  </a:lnTo>
                  <a:lnTo>
                    <a:pt x="75899" y="513621"/>
                  </a:lnTo>
                  <a:lnTo>
                    <a:pt x="106420" y="544211"/>
                  </a:lnTo>
                  <a:lnTo>
                    <a:pt x="140936" y="570313"/>
                  </a:lnTo>
                  <a:lnTo>
                    <a:pt x="178968" y="591449"/>
                  </a:lnTo>
                  <a:lnTo>
                    <a:pt x="220038" y="607140"/>
                  </a:lnTo>
                  <a:lnTo>
                    <a:pt x="263665" y="616906"/>
                  </a:lnTo>
                  <a:lnTo>
                    <a:pt x="309372" y="620267"/>
                  </a:lnTo>
                  <a:lnTo>
                    <a:pt x="355078" y="616906"/>
                  </a:lnTo>
                  <a:lnTo>
                    <a:pt x="398705" y="607140"/>
                  </a:lnTo>
                  <a:lnTo>
                    <a:pt x="439775" y="591449"/>
                  </a:lnTo>
                  <a:lnTo>
                    <a:pt x="477807" y="570313"/>
                  </a:lnTo>
                  <a:lnTo>
                    <a:pt x="512323" y="544211"/>
                  </a:lnTo>
                  <a:lnTo>
                    <a:pt x="542844" y="513621"/>
                  </a:lnTo>
                  <a:lnTo>
                    <a:pt x="568890" y="479023"/>
                  </a:lnTo>
                  <a:lnTo>
                    <a:pt x="589982" y="440896"/>
                  </a:lnTo>
                  <a:lnTo>
                    <a:pt x="605641" y="399719"/>
                  </a:lnTo>
                  <a:lnTo>
                    <a:pt x="615388" y="355972"/>
                  </a:lnTo>
                  <a:lnTo>
                    <a:pt x="618744" y="310134"/>
                  </a:lnTo>
                  <a:lnTo>
                    <a:pt x="615388" y="264295"/>
                  </a:lnTo>
                  <a:lnTo>
                    <a:pt x="605641" y="220548"/>
                  </a:lnTo>
                  <a:lnTo>
                    <a:pt x="589982" y="179371"/>
                  </a:lnTo>
                  <a:lnTo>
                    <a:pt x="568890" y="141244"/>
                  </a:lnTo>
                  <a:lnTo>
                    <a:pt x="542844" y="106646"/>
                  </a:lnTo>
                  <a:lnTo>
                    <a:pt x="512323" y="76056"/>
                  </a:lnTo>
                  <a:lnTo>
                    <a:pt x="477807" y="49954"/>
                  </a:lnTo>
                  <a:lnTo>
                    <a:pt x="439775" y="28818"/>
                  </a:lnTo>
                  <a:lnTo>
                    <a:pt x="398705" y="13127"/>
                  </a:lnTo>
                  <a:lnTo>
                    <a:pt x="355078" y="3361"/>
                  </a:lnTo>
                  <a:lnTo>
                    <a:pt x="309372" y="0"/>
                  </a:lnTo>
                  <a:close/>
                </a:path>
              </a:pathLst>
            </a:custGeom>
            <a:solidFill>
              <a:srgbClr val="F9F9F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4876799" y="723900"/>
              <a:ext cx="619125" cy="620395"/>
            </a:xfrm>
            <a:custGeom>
              <a:avLst/>
              <a:gdLst/>
              <a:ahLst/>
              <a:cxnLst/>
              <a:rect l="l" t="t" r="r" b="b"/>
              <a:pathLst>
                <a:path w="619125" h="620394">
                  <a:moveTo>
                    <a:pt x="0" y="310134"/>
                  </a:moveTo>
                  <a:lnTo>
                    <a:pt x="3355" y="264295"/>
                  </a:lnTo>
                  <a:lnTo>
                    <a:pt x="13102" y="220548"/>
                  </a:lnTo>
                  <a:lnTo>
                    <a:pt x="28761" y="179371"/>
                  </a:lnTo>
                  <a:lnTo>
                    <a:pt x="49853" y="141244"/>
                  </a:lnTo>
                  <a:lnTo>
                    <a:pt x="75899" y="106646"/>
                  </a:lnTo>
                  <a:lnTo>
                    <a:pt x="106420" y="76056"/>
                  </a:lnTo>
                  <a:lnTo>
                    <a:pt x="140936" y="49954"/>
                  </a:lnTo>
                  <a:lnTo>
                    <a:pt x="178968" y="28818"/>
                  </a:lnTo>
                  <a:lnTo>
                    <a:pt x="220038" y="13127"/>
                  </a:lnTo>
                  <a:lnTo>
                    <a:pt x="263665" y="3361"/>
                  </a:lnTo>
                  <a:lnTo>
                    <a:pt x="309372" y="0"/>
                  </a:lnTo>
                  <a:lnTo>
                    <a:pt x="355078" y="3361"/>
                  </a:lnTo>
                  <a:lnTo>
                    <a:pt x="398705" y="13127"/>
                  </a:lnTo>
                  <a:lnTo>
                    <a:pt x="439775" y="28818"/>
                  </a:lnTo>
                  <a:lnTo>
                    <a:pt x="477807" y="49954"/>
                  </a:lnTo>
                  <a:lnTo>
                    <a:pt x="512323" y="76056"/>
                  </a:lnTo>
                  <a:lnTo>
                    <a:pt x="542844" y="106646"/>
                  </a:lnTo>
                  <a:lnTo>
                    <a:pt x="568890" y="141244"/>
                  </a:lnTo>
                  <a:lnTo>
                    <a:pt x="589982" y="179371"/>
                  </a:lnTo>
                  <a:lnTo>
                    <a:pt x="605641" y="220548"/>
                  </a:lnTo>
                  <a:lnTo>
                    <a:pt x="615388" y="264295"/>
                  </a:lnTo>
                  <a:lnTo>
                    <a:pt x="618744" y="310134"/>
                  </a:lnTo>
                  <a:lnTo>
                    <a:pt x="615388" y="355972"/>
                  </a:lnTo>
                  <a:lnTo>
                    <a:pt x="605641" y="399719"/>
                  </a:lnTo>
                  <a:lnTo>
                    <a:pt x="589982" y="440896"/>
                  </a:lnTo>
                  <a:lnTo>
                    <a:pt x="568890" y="479023"/>
                  </a:lnTo>
                  <a:lnTo>
                    <a:pt x="542844" y="513621"/>
                  </a:lnTo>
                  <a:lnTo>
                    <a:pt x="512323" y="544211"/>
                  </a:lnTo>
                  <a:lnTo>
                    <a:pt x="477807" y="570313"/>
                  </a:lnTo>
                  <a:lnTo>
                    <a:pt x="439775" y="591449"/>
                  </a:lnTo>
                  <a:lnTo>
                    <a:pt x="398705" y="607140"/>
                  </a:lnTo>
                  <a:lnTo>
                    <a:pt x="355078" y="616906"/>
                  </a:lnTo>
                  <a:lnTo>
                    <a:pt x="309372" y="620267"/>
                  </a:lnTo>
                  <a:lnTo>
                    <a:pt x="263665" y="616906"/>
                  </a:lnTo>
                  <a:lnTo>
                    <a:pt x="220038" y="607140"/>
                  </a:lnTo>
                  <a:lnTo>
                    <a:pt x="178968" y="591449"/>
                  </a:lnTo>
                  <a:lnTo>
                    <a:pt x="140936" y="570313"/>
                  </a:lnTo>
                  <a:lnTo>
                    <a:pt x="106420" y="544211"/>
                  </a:lnTo>
                  <a:lnTo>
                    <a:pt x="75899" y="513621"/>
                  </a:lnTo>
                  <a:lnTo>
                    <a:pt x="49853" y="479023"/>
                  </a:lnTo>
                  <a:lnTo>
                    <a:pt x="28761" y="440896"/>
                  </a:lnTo>
                  <a:lnTo>
                    <a:pt x="13102" y="399719"/>
                  </a:lnTo>
                  <a:lnTo>
                    <a:pt x="3355" y="355972"/>
                  </a:lnTo>
                  <a:lnTo>
                    <a:pt x="0" y="310134"/>
                  </a:lnTo>
                  <a:close/>
                </a:path>
              </a:pathLst>
            </a:custGeom>
            <a:ln w="12699">
              <a:solidFill>
                <a:srgbClr val="12506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object 16"/>
          <p:cNvSpPr txBox="1"/>
          <p:nvPr/>
        </p:nvSpPr>
        <p:spPr>
          <a:xfrm>
            <a:off x="3663822" y="679196"/>
            <a:ext cx="109728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Core</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values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pic>
        <p:nvPicPr>
          <p:cNvPr id="17" name="object 17"/>
          <p:cNvPicPr/>
          <p:nvPr/>
        </p:nvPicPr>
        <p:blipFill>
          <a:blip r:embed="rId9" cstate="print"/>
          <a:stretch>
            <a:fillRect/>
          </a:stretch>
        </p:blipFill>
        <p:spPr>
          <a:xfrm>
            <a:off x="4428235" y="2180558"/>
            <a:ext cx="739901" cy="1082325"/>
          </a:xfrm>
          <a:prstGeom prst="rect">
            <a:avLst/>
          </a:prstGeom>
        </p:spPr>
      </p:pic>
      <p:sp>
        <p:nvSpPr>
          <p:cNvPr id="18" name="object 18"/>
          <p:cNvSpPr txBox="1"/>
          <p:nvPr/>
        </p:nvSpPr>
        <p:spPr>
          <a:xfrm>
            <a:off x="588975" y="3515359"/>
            <a:ext cx="249364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Calibri"/>
                <a:cs typeface="Calibri"/>
              </a:rPr>
              <a:t>Knowledge</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world</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needs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9" name="object 19"/>
          <p:cNvSpPr txBox="1"/>
          <p:nvPr/>
        </p:nvSpPr>
        <p:spPr>
          <a:xfrm>
            <a:off x="9132189" y="3583940"/>
            <a:ext cx="153860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Ability</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to</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inspire</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20" name="object 20"/>
          <p:cNvSpPr txBox="1"/>
          <p:nvPr/>
        </p:nvSpPr>
        <p:spPr>
          <a:xfrm>
            <a:off x="2033142" y="1798065"/>
            <a:ext cx="148590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What</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brings</a:t>
            </a:r>
            <a:r>
              <a:rPr kumimoji="0" sz="1800" b="0" i="0" u="none" strike="noStrike" kern="0" cap="none" spc="-25" normalizeH="0" baseline="0" noProof="0" dirty="0">
                <a:ln>
                  <a:noFill/>
                </a:ln>
                <a:solidFill>
                  <a:sysClr val="windowText" lastClr="000000"/>
                </a:solidFill>
                <a:effectLst/>
                <a:uLnTx/>
                <a:uFillTx/>
                <a:latin typeface="Calibri"/>
                <a:cs typeface="Calibri"/>
              </a:rPr>
              <a:t> joy</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grpSp>
        <p:nvGrpSpPr>
          <p:cNvPr id="21" name="object 21"/>
          <p:cNvGrpSpPr/>
          <p:nvPr/>
        </p:nvGrpSpPr>
        <p:grpSpPr>
          <a:xfrm>
            <a:off x="3101339" y="658380"/>
            <a:ext cx="6010910" cy="5819140"/>
            <a:chOff x="3101339" y="658380"/>
            <a:chExt cx="6010910" cy="5819140"/>
          </a:xfrm>
        </p:grpSpPr>
        <p:pic>
          <p:nvPicPr>
            <p:cNvPr id="22" name="object 22"/>
            <p:cNvPicPr/>
            <p:nvPr/>
          </p:nvPicPr>
          <p:blipFill>
            <a:blip r:embed="rId10" cstate="print"/>
            <a:stretch>
              <a:fillRect/>
            </a:stretch>
          </p:blipFill>
          <p:spPr>
            <a:xfrm>
              <a:off x="5033772" y="798575"/>
              <a:ext cx="348996" cy="428244"/>
            </a:xfrm>
            <a:prstGeom prst="rect">
              <a:avLst/>
            </a:prstGeom>
          </p:spPr>
        </p:pic>
        <p:pic>
          <p:nvPicPr>
            <p:cNvPr id="23" name="object 23"/>
            <p:cNvPicPr/>
            <p:nvPr/>
          </p:nvPicPr>
          <p:blipFill>
            <a:blip r:embed="rId11" cstate="print"/>
            <a:stretch>
              <a:fillRect/>
            </a:stretch>
          </p:blipFill>
          <p:spPr>
            <a:xfrm>
              <a:off x="3500627" y="1708404"/>
              <a:ext cx="888479" cy="886968"/>
            </a:xfrm>
            <a:prstGeom prst="rect">
              <a:avLst/>
            </a:prstGeom>
          </p:spPr>
        </p:pic>
        <p:sp>
          <p:nvSpPr>
            <p:cNvPr id="24" name="object 24"/>
            <p:cNvSpPr/>
            <p:nvPr/>
          </p:nvSpPr>
          <p:spPr>
            <a:xfrm>
              <a:off x="3639311" y="1780031"/>
              <a:ext cx="620395" cy="619125"/>
            </a:xfrm>
            <a:custGeom>
              <a:avLst/>
              <a:gdLst/>
              <a:ahLst/>
              <a:cxnLst/>
              <a:rect l="l" t="t" r="r" b="b"/>
              <a:pathLst>
                <a:path w="620395" h="619125">
                  <a:moveTo>
                    <a:pt x="310134" y="0"/>
                  </a:moveTo>
                  <a:lnTo>
                    <a:pt x="264295" y="3355"/>
                  </a:lnTo>
                  <a:lnTo>
                    <a:pt x="220548" y="13102"/>
                  </a:lnTo>
                  <a:lnTo>
                    <a:pt x="179371" y="28761"/>
                  </a:lnTo>
                  <a:lnTo>
                    <a:pt x="141244" y="49853"/>
                  </a:lnTo>
                  <a:lnTo>
                    <a:pt x="106646" y="75899"/>
                  </a:lnTo>
                  <a:lnTo>
                    <a:pt x="76056" y="106420"/>
                  </a:lnTo>
                  <a:lnTo>
                    <a:pt x="49954" y="140936"/>
                  </a:lnTo>
                  <a:lnTo>
                    <a:pt x="28818" y="178968"/>
                  </a:lnTo>
                  <a:lnTo>
                    <a:pt x="13127" y="220038"/>
                  </a:lnTo>
                  <a:lnTo>
                    <a:pt x="3361" y="263665"/>
                  </a:lnTo>
                  <a:lnTo>
                    <a:pt x="0" y="309371"/>
                  </a:lnTo>
                  <a:lnTo>
                    <a:pt x="3361" y="355078"/>
                  </a:lnTo>
                  <a:lnTo>
                    <a:pt x="13127" y="398705"/>
                  </a:lnTo>
                  <a:lnTo>
                    <a:pt x="28818" y="439775"/>
                  </a:lnTo>
                  <a:lnTo>
                    <a:pt x="49954" y="477807"/>
                  </a:lnTo>
                  <a:lnTo>
                    <a:pt x="76056" y="512323"/>
                  </a:lnTo>
                  <a:lnTo>
                    <a:pt x="106646" y="542844"/>
                  </a:lnTo>
                  <a:lnTo>
                    <a:pt x="141244" y="568890"/>
                  </a:lnTo>
                  <a:lnTo>
                    <a:pt x="179371" y="589982"/>
                  </a:lnTo>
                  <a:lnTo>
                    <a:pt x="220548" y="605641"/>
                  </a:lnTo>
                  <a:lnTo>
                    <a:pt x="264295" y="615388"/>
                  </a:lnTo>
                  <a:lnTo>
                    <a:pt x="310134" y="618743"/>
                  </a:lnTo>
                  <a:lnTo>
                    <a:pt x="355972" y="615388"/>
                  </a:lnTo>
                  <a:lnTo>
                    <a:pt x="399719" y="605641"/>
                  </a:lnTo>
                  <a:lnTo>
                    <a:pt x="440896" y="589982"/>
                  </a:lnTo>
                  <a:lnTo>
                    <a:pt x="479023" y="568890"/>
                  </a:lnTo>
                  <a:lnTo>
                    <a:pt x="513621" y="542844"/>
                  </a:lnTo>
                  <a:lnTo>
                    <a:pt x="544211" y="512323"/>
                  </a:lnTo>
                  <a:lnTo>
                    <a:pt x="570313" y="477807"/>
                  </a:lnTo>
                  <a:lnTo>
                    <a:pt x="591449" y="439775"/>
                  </a:lnTo>
                  <a:lnTo>
                    <a:pt x="607140" y="398705"/>
                  </a:lnTo>
                  <a:lnTo>
                    <a:pt x="616906" y="355078"/>
                  </a:lnTo>
                  <a:lnTo>
                    <a:pt x="620267" y="309371"/>
                  </a:lnTo>
                  <a:lnTo>
                    <a:pt x="616906" y="263665"/>
                  </a:lnTo>
                  <a:lnTo>
                    <a:pt x="607140" y="220038"/>
                  </a:lnTo>
                  <a:lnTo>
                    <a:pt x="591449" y="178968"/>
                  </a:lnTo>
                  <a:lnTo>
                    <a:pt x="570313" y="140936"/>
                  </a:lnTo>
                  <a:lnTo>
                    <a:pt x="544211" y="106420"/>
                  </a:lnTo>
                  <a:lnTo>
                    <a:pt x="513621" y="75899"/>
                  </a:lnTo>
                  <a:lnTo>
                    <a:pt x="479023" y="49853"/>
                  </a:lnTo>
                  <a:lnTo>
                    <a:pt x="440896" y="28761"/>
                  </a:lnTo>
                  <a:lnTo>
                    <a:pt x="399719" y="13102"/>
                  </a:lnTo>
                  <a:lnTo>
                    <a:pt x="355972" y="3355"/>
                  </a:lnTo>
                  <a:lnTo>
                    <a:pt x="31013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3639311" y="1780031"/>
              <a:ext cx="620395" cy="619125"/>
            </a:xfrm>
            <a:custGeom>
              <a:avLst/>
              <a:gdLst/>
              <a:ahLst/>
              <a:cxnLst/>
              <a:rect l="l" t="t" r="r" b="b"/>
              <a:pathLst>
                <a:path w="620395" h="619125">
                  <a:moveTo>
                    <a:pt x="0" y="309371"/>
                  </a:moveTo>
                  <a:lnTo>
                    <a:pt x="3361" y="263665"/>
                  </a:lnTo>
                  <a:lnTo>
                    <a:pt x="13127" y="220038"/>
                  </a:lnTo>
                  <a:lnTo>
                    <a:pt x="28818" y="178968"/>
                  </a:lnTo>
                  <a:lnTo>
                    <a:pt x="49954" y="140936"/>
                  </a:lnTo>
                  <a:lnTo>
                    <a:pt x="76056" y="106420"/>
                  </a:lnTo>
                  <a:lnTo>
                    <a:pt x="106646" y="75899"/>
                  </a:lnTo>
                  <a:lnTo>
                    <a:pt x="141244" y="49853"/>
                  </a:lnTo>
                  <a:lnTo>
                    <a:pt x="179371" y="28761"/>
                  </a:lnTo>
                  <a:lnTo>
                    <a:pt x="220548" y="13102"/>
                  </a:lnTo>
                  <a:lnTo>
                    <a:pt x="264295" y="3355"/>
                  </a:lnTo>
                  <a:lnTo>
                    <a:pt x="310134" y="0"/>
                  </a:lnTo>
                  <a:lnTo>
                    <a:pt x="355972" y="3355"/>
                  </a:lnTo>
                  <a:lnTo>
                    <a:pt x="399719" y="13102"/>
                  </a:lnTo>
                  <a:lnTo>
                    <a:pt x="440896" y="28761"/>
                  </a:lnTo>
                  <a:lnTo>
                    <a:pt x="479023" y="49853"/>
                  </a:lnTo>
                  <a:lnTo>
                    <a:pt x="513621" y="75899"/>
                  </a:lnTo>
                  <a:lnTo>
                    <a:pt x="544211" y="106420"/>
                  </a:lnTo>
                  <a:lnTo>
                    <a:pt x="570313" y="140936"/>
                  </a:lnTo>
                  <a:lnTo>
                    <a:pt x="591449" y="178968"/>
                  </a:lnTo>
                  <a:lnTo>
                    <a:pt x="607140" y="220038"/>
                  </a:lnTo>
                  <a:lnTo>
                    <a:pt x="616906" y="263665"/>
                  </a:lnTo>
                  <a:lnTo>
                    <a:pt x="620267" y="309371"/>
                  </a:lnTo>
                  <a:lnTo>
                    <a:pt x="616906" y="355078"/>
                  </a:lnTo>
                  <a:lnTo>
                    <a:pt x="607140" y="398705"/>
                  </a:lnTo>
                  <a:lnTo>
                    <a:pt x="591449" y="439775"/>
                  </a:lnTo>
                  <a:lnTo>
                    <a:pt x="570313" y="477807"/>
                  </a:lnTo>
                  <a:lnTo>
                    <a:pt x="544211" y="512323"/>
                  </a:lnTo>
                  <a:lnTo>
                    <a:pt x="513621" y="542844"/>
                  </a:lnTo>
                  <a:lnTo>
                    <a:pt x="479023" y="568890"/>
                  </a:lnTo>
                  <a:lnTo>
                    <a:pt x="440896" y="589982"/>
                  </a:lnTo>
                  <a:lnTo>
                    <a:pt x="399719" y="605641"/>
                  </a:lnTo>
                  <a:lnTo>
                    <a:pt x="355972" y="615388"/>
                  </a:lnTo>
                  <a:lnTo>
                    <a:pt x="310134" y="618743"/>
                  </a:lnTo>
                  <a:lnTo>
                    <a:pt x="264295" y="615388"/>
                  </a:lnTo>
                  <a:lnTo>
                    <a:pt x="220548" y="605641"/>
                  </a:lnTo>
                  <a:lnTo>
                    <a:pt x="179371" y="589982"/>
                  </a:lnTo>
                  <a:lnTo>
                    <a:pt x="141244" y="568890"/>
                  </a:lnTo>
                  <a:lnTo>
                    <a:pt x="106646" y="542844"/>
                  </a:lnTo>
                  <a:lnTo>
                    <a:pt x="76056" y="512323"/>
                  </a:lnTo>
                  <a:lnTo>
                    <a:pt x="49954" y="477807"/>
                  </a:lnTo>
                  <a:lnTo>
                    <a:pt x="28818" y="439775"/>
                  </a:lnTo>
                  <a:lnTo>
                    <a:pt x="13127" y="398705"/>
                  </a:lnTo>
                  <a:lnTo>
                    <a:pt x="3361" y="355078"/>
                  </a:lnTo>
                  <a:lnTo>
                    <a:pt x="0" y="309371"/>
                  </a:lnTo>
                  <a:close/>
                </a:path>
              </a:pathLst>
            </a:custGeom>
            <a:ln w="12700">
              <a:solidFill>
                <a:srgbClr val="12506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6" name="object 26"/>
            <p:cNvPicPr/>
            <p:nvPr/>
          </p:nvPicPr>
          <p:blipFill>
            <a:blip r:embed="rId12" cstate="print"/>
            <a:stretch>
              <a:fillRect/>
            </a:stretch>
          </p:blipFill>
          <p:spPr>
            <a:xfrm>
              <a:off x="3101339" y="3282708"/>
              <a:ext cx="888479" cy="888479"/>
            </a:xfrm>
            <a:prstGeom prst="rect">
              <a:avLst/>
            </a:prstGeom>
          </p:spPr>
        </p:pic>
        <p:sp>
          <p:nvSpPr>
            <p:cNvPr id="27" name="object 27"/>
            <p:cNvSpPr/>
            <p:nvPr/>
          </p:nvSpPr>
          <p:spPr>
            <a:xfrm>
              <a:off x="3240023" y="3354324"/>
              <a:ext cx="620395" cy="620395"/>
            </a:xfrm>
            <a:custGeom>
              <a:avLst/>
              <a:gdLst/>
              <a:ahLst/>
              <a:cxnLst/>
              <a:rect l="l" t="t" r="r" b="b"/>
              <a:pathLst>
                <a:path w="620395" h="620395">
                  <a:moveTo>
                    <a:pt x="310134" y="0"/>
                  </a:moveTo>
                  <a:lnTo>
                    <a:pt x="264295" y="3361"/>
                  </a:lnTo>
                  <a:lnTo>
                    <a:pt x="220548" y="13127"/>
                  </a:lnTo>
                  <a:lnTo>
                    <a:pt x="179371" y="28818"/>
                  </a:lnTo>
                  <a:lnTo>
                    <a:pt x="141244" y="49954"/>
                  </a:lnTo>
                  <a:lnTo>
                    <a:pt x="106646" y="76056"/>
                  </a:lnTo>
                  <a:lnTo>
                    <a:pt x="76056" y="106646"/>
                  </a:lnTo>
                  <a:lnTo>
                    <a:pt x="49954" y="141244"/>
                  </a:lnTo>
                  <a:lnTo>
                    <a:pt x="28818" y="179371"/>
                  </a:lnTo>
                  <a:lnTo>
                    <a:pt x="13127" y="220548"/>
                  </a:lnTo>
                  <a:lnTo>
                    <a:pt x="3361" y="264295"/>
                  </a:lnTo>
                  <a:lnTo>
                    <a:pt x="0" y="310133"/>
                  </a:lnTo>
                  <a:lnTo>
                    <a:pt x="3361" y="355972"/>
                  </a:lnTo>
                  <a:lnTo>
                    <a:pt x="13127" y="399719"/>
                  </a:lnTo>
                  <a:lnTo>
                    <a:pt x="28818" y="440896"/>
                  </a:lnTo>
                  <a:lnTo>
                    <a:pt x="49954" y="479023"/>
                  </a:lnTo>
                  <a:lnTo>
                    <a:pt x="76056" y="513621"/>
                  </a:lnTo>
                  <a:lnTo>
                    <a:pt x="106646" y="544211"/>
                  </a:lnTo>
                  <a:lnTo>
                    <a:pt x="141244" y="570313"/>
                  </a:lnTo>
                  <a:lnTo>
                    <a:pt x="179371" y="591449"/>
                  </a:lnTo>
                  <a:lnTo>
                    <a:pt x="220548" y="607140"/>
                  </a:lnTo>
                  <a:lnTo>
                    <a:pt x="264295" y="616906"/>
                  </a:lnTo>
                  <a:lnTo>
                    <a:pt x="310134" y="620268"/>
                  </a:lnTo>
                  <a:lnTo>
                    <a:pt x="355972" y="616906"/>
                  </a:lnTo>
                  <a:lnTo>
                    <a:pt x="399719" y="607140"/>
                  </a:lnTo>
                  <a:lnTo>
                    <a:pt x="440896" y="591449"/>
                  </a:lnTo>
                  <a:lnTo>
                    <a:pt x="479023" y="570313"/>
                  </a:lnTo>
                  <a:lnTo>
                    <a:pt x="513621" y="544211"/>
                  </a:lnTo>
                  <a:lnTo>
                    <a:pt x="544211" y="513621"/>
                  </a:lnTo>
                  <a:lnTo>
                    <a:pt x="570313" y="479023"/>
                  </a:lnTo>
                  <a:lnTo>
                    <a:pt x="591449" y="440896"/>
                  </a:lnTo>
                  <a:lnTo>
                    <a:pt x="607140" y="399719"/>
                  </a:lnTo>
                  <a:lnTo>
                    <a:pt x="616906" y="355972"/>
                  </a:lnTo>
                  <a:lnTo>
                    <a:pt x="620267" y="310133"/>
                  </a:lnTo>
                  <a:lnTo>
                    <a:pt x="616906" y="264295"/>
                  </a:lnTo>
                  <a:lnTo>
                    <a:pt x="607140" y="220548"/>
                  </a:lnTo>
                  <a:lnTo>
                    <a:pt x="591449" y="179371"/>
                  </a:lnTo>
                  <a:lnTo>
                    <a:pt x="570313" y="141244"/>
                  </a:lnTo>
                  <a:lnTo>
                    <a:pt x="544211" y="106646"/>
                  </a:lnTo>
                  <a:lnTo>
                    <a:pt x="513621" y="76056"/>
                  </a:lnTo>
                  <a:lnTo>
                    <a:pt x="479023" y="49954"/>
                  </a:lnTo>
                  <a:lnTo>
                    <a:pt x="440896" y="28818"/>
                  </a:lnTo>
                  <a:lnTo>
                    <a:pt x="399719" y="13127"/>
                  </a:lnTo>
                  <a:lnTo>
                    <a:pt x="355972" y="3361"/>
                  </a:lnTo>
                  <a:lnTo>
                    <a:pt x="31013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3240023" y="3354324"/>
              <a:ext cx="620395" cy="620395"/>
            </a:xfrm>
            <a:custGeom>
              <a:avLst/>
              <a:gdLst/>
              <a:ahLst/>
              <a:cxnLst/>
              <a:rect l="l" t="t" r="r" b="b"/>
              <a:pathLst>
                <a:path w="620395" h="620395">
                  <a:moveTo>
                    <a:pt x="0" y="310133"/>
                  </a:moveTo>
                  <a:lnTo>
                    <a:pt x="3361" y="264295"/>
                  </a:lnTo>
                  <a:lnTo>
                    <a:pt x="13127" y="220548"/>
                  </a:lnTo>
                  <a:lnTo>
                    <a:pt x="28818" y="179371"/>
                  </a:lnTo>
                  <a:lnTo>
                    <a:pt x="49954" y="141244"/>
                  </a:lnTo>
                  <a:lnTo>
                    <a:pt x="76056" y="106646"/>
                  </a:lnTo>
                  <a:lnTo>
                    <a:pt x="106646" y="76056"/>
                  </a:lnTo>
                  <a:lnTo>
                    <a:pt x="141244" y="49954"/>
                  </a:lnTo>
                  <a:lnTo>
                    <a:pt x="179371" y="28818"/>
                  </a:lnTo>
                  <a:lnTo>
                    <a:pt x="220548" y="13127"/>
                  </a:lnTo>
                  <a:lnTo>
                    <a:pt x="264295" y="3361"/>
                  </a:lnTo>
                  <a:lnTo>
                    <a:pt x="310134" y="0"/>
                  </a:lnTo>
                  <a:lnTo>
                    <a:pt x="355972" y="3361"/>
                  </a:lnTo>
                  <a:lnTo>
                    <a:pt x="399719" y="13127"/>
                  </a:lnTo>
                  <a:lnTo>
                    <a:pt x="440896" y="28818"/>
                  </a:lnTo>
                  <a:lnTo>
                    <a:pt x="479023" y="49954"/>
                  </a:lnTo>
                  <a:lnTo>
                    <a:pt x="513621" y="76056"/>
                  </a:lnTo>
                  <a:lnTo>
                    <a:pt x="544211" y="106646"/>
                  </a:lnTo>
                  <a:lnTo>
                    <a:pt x="570313" y="141244"/>
                  </a:lnTo>
                  <a:lnTo>
                    <a:pt x="591449" y="179371"/>
                  </a:lnTo>
                  <a:lnTo>
                    <a:pt x="607140" y="220548"/>
                  </a:lnTo>
                  <a:lnTo>
                    <a:pt x="616906" y="264295"/>
                  </a:lnTo>
                  <a:lnTo>
                    <a:pt x="620267" y="310133"/>
                  </a:lnTo>
                  <a:lnTo>
                    <a:pt x="616906" y="355972"/>
                  </a:lnTo>
                  <a:lnTo>
                    <a:pt x="607140" y="399719"/>
                  </a:lnTo>
                  <a:lnTo>
                    <a:pt x="591449" y="440896"/>
                  </a:lnTo>
                  <a:lnTo>
                    <a:pt x="570313" y="479023"/>
                  </a:lnTo>
                  <a:lnTo>
                    <a:pt x="544211" y="513621"/>
                  </a:lnTo>
                  <a:lnTo>
                    <a:pt x="513621" y="544211"/>
                  </a:lnTo>
                  <a:lnTo>
                    <a:pt x="479023" y="570313"/>
                  </a:lnTo>
                  <a:lnTo>
                    <a:pt x="440896" y="591449"/>
                  </a:lnTo>
                  <a:lnTo>
                    <a:pt x="399719" y="607140"/>
                  </a:lnTo>
                  <a:lnTo>
                    <a:pt x="355972" y="616906"/>
                  </a:lnTo>
                  <a:lnTo>
                    <a:pt x="310134" y="620268"/>
                  </a:lnTo>
                  <a:lnTo>
                    <a:pt x="264295" y="616906"/>
                  </a:lnTo>
                  <a:lnTo>
                    <a:pt x="220548" y="607140"/>
                  </a:lnTo>
                  <a:lnTo>
                    <a:pt x="179371" y="591449"/>
                  </a:lnTo>
                  <a:lnTo>
                    <a:pt x="141244" y="570313"/>
                  </a:lnTo>
                  <a:lnTo>
                    <a:pt x="106646" y="544211"/>
                  </a:lnTo>
                  <a:lnTo>
                    <a:pt x="76056" y="513621"/>
                  </a:lnTo>
                  <a:lnTo>
                    <a:pt x="49954" y="479023"/>
                  </a:lnTo>
                  <a:lnTo>
                    <a:pt x="28818" y="440896"/>
                  </a:lnTo>
                  <a:lnTo>
                    <a:pt x="13127" y="399719"/>
                  </a:lnTo>
                  <a:lnTo>
                    <a:pt x="3361" y="355972"/>
                  </a:lnTo>
                  <a:lnTo>
                    <a:pt x="0" y="310133"/>
                  </a:lnTo>
                  <a:close/>
                </a:path>
              </a:pathLst>
            </a:custGeom>
            <a:ln w="12700">
              <a:solidFill>
                <a:srgbClr val="12506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9" name="object 29"/>
            <p:cNvPicPr/>
            <p:nvPr/>
          </p:nvPicPr>
          <p:blipFill>
            <a:blip r:embed="rId13" cstate="print"/>
            <a:stretch>
              <a:fillRect/>
            </a:stretch>
          </p:blipFill>
          <p:spPr>
            <a:xfrm>
              <a:off x="3326891" y="3433571"/>
              <a:ext cx="457200" cy="457200"/>
            </a:xfrm>
            <a:prstGeom prst="rect">
              <a:avLst/>
            </a:prstGeom>
          </p:spPr>
        </p:pic>
        <p:pic>
          <p:nvPicPr>
            <p:cNvPr id="30" name="object 30"/>
            <p:cNvPicPr/>
            <p:nvPr/>
          </p:nvPicPr>
          <p:blipFill>
            <a:blip r:embed="rId12" cstate="print"/>
            <a:stretch>
              <a:fillRect/>
            </a:stretch>
          </p:blipFill>
          <p:spPr>
            <a:xfrm>
              <a:off x="4072127" y="5065776"/>
              <a:ext cx="888479" cy="888479"/>
            </a:xfrm>
            <a:prstGeom prst="rect">
              <a:avLst/>
            </a:prstGeom>
          </p:spPr>
        </p:pic>
        <p:sp>
          <p:nvSpPr>
            <p:cNvPr id="31" name="object 31"/>
            <p:cNvSpPr/>
            <p:nvPr/>
          </p:nvSpPr>
          <p:spPr>
            <a:xfrm>
              <a:off x="4210811" y="5137403"/>
              <a:ext cx="620395" cy="620395"/>
            </a:xfrm>
            <a:custGeom>
              <a:avLst/>
              <a:gdLst/>
              <a:ahLst/>
              <a:cxnLst/>
              <a:rect l="l" t="t" r="r" b="b"/>
              <a:pathLst>
                <a:path w="620395" h="620395">
                  <a:moveTo>
                    <a:pt x="310134" y="0"/>
                  </a:moveTo>
                  <a:lnTo>
                    <a:pt x="264295" y="3361"/>
                  </a:lnTo>
                  <a:lnTo>
                    <a:pt x="220548" y="13127"/>
                  </a:lnTo>
                  <a:lnTo>
                    <a:pt x="179371" y="28818"/>
                  </a:lnTo>
                  <a:lnTo>
                    <a:pt x="141244" y="49954"/>
                  </a:lnTo>
                  <a:lnTo>
                    <a:pt x="106646" y="76056"/>
                  </a:lnTo>
                  <a:lnTo>
                    <a:pt x="76056" y="106646"/>
                  </a:lnTo>
                  <a:lnTo>
                    <a:pt x="49954" y="141244"/>
                  </a:lnTo>
                  <a:lnTo>
                    <a:pt x="28818" y="179371"/>
                  </a:lnTo>
                  <a:lnTo>
                    <a:pt x="13127" y="220548"/>
                  </a:lnTo>
                  <a:lnTo>
                    <a:pt x="3361" y="264295"/>
                  </a:lnTo>
                  <a:lnTo>
                    <a:pt x="0" y="310134"/>
                  </a:lnTo>
                  <a:lnTo>
                    <a:pt x="3361" y="355963"/>
                  </a:lnTo>
                  <a:lnTo>
                    <a:pt x="13127" y="399705"/>
                  </a:lnTo>
                  <a:lnTo>
                    <a:pt x="28818" y="440879"/>
                  </a:lnTo>
                  <a:lnTo>
                    <a:pt x="49954" y="479006"/>
                  </a:lnTo>
                  <a:lnTo>
                    <a:pt x="76056" y="513605"/>
                  </a:lnTo>
                  <a:lnTo>
                    <a:pt x="106646" y="544198"/>
                  </a:lnTo>
                  <a:lnTo>
                    <a:pt x="141244" y="570304"/>
                  </a:lnTo>
                  <a:lnTo>
                    <a:pt x="179371" y="591443"/>
                  </a:lnTo>
                  <a:lnTo>
                    <a:pt x="220548" y="607137"/>
                  </a:lnTo>
                  <a:lnTo>
                    <a:pt x="264295" y="616905"/>
                  </a:lnTo>
                  <a:lnTo>
                    <a:pt x="310134" y="620268"/>
                  </a:lnTo>
                  <a:lnTo>
                    <a:pt x="355972" y="616905"/>
                  </a:lnTo>
                  <a:lnTo>
                    <a:pt x="399719" y="607137"/>
                  </a:lnTo>
                  <a:lnTo>
                    <a:pt x="440896" y="591443"/>
                  </a:lnTo>
                  <a:lnTo>
                    <a:pt x="479023" y="570304"/>
                  </a:lnTo>
                  <a:lnTo>
                    <a:pt x="513621" y="544198"/>
                  </a:lnTo>
                  <a:lnTo>
                    <a:pt x="544211" y="513605"/>
                  </a:lnTo>
                  <a:lnTo>
                    <a:pt x="570313" y="479006"/>
                  </a:lnTo>
                  <a:lnTo>
                    <a:pt x="591449" y="440879"/>
                  </a:lnTo>
                  <a:lnTo>
                    <a:pt x="607140" y="399705"/>
                  </a:lnTo>
                  <a:lnTo>
                    <a:pt x="616906" y="355963"/>
                  </a:lnTo>
                  <a:lnTo>
                    <a:pt x="620267" y="310134"/>
                  </a:lnTo>
                  <a:lnTo>
                    <a:pt x="616906" y="264295"/>
                  </a:lnTo>
                  <a:lnTo>
                    <a:pt x="607140" y="220548"/>
                  </a:lnTo>
                  <a:lnTo>
                    <a:pt x="591449" y="179371"/>
                  </a:lnTo>
                  <a:lnTo>
                    <a:pt x="570313" y="141244"/>
                  </a:lnTo>
                  <a:lnTo>
                    <a:pt x="544211" y="106646"/>
                  </a:lnTo>
                  <a:lnTo>
                    <a:pt x="513621" y="76056"/>
                  </a:lnTo>
                  <a:lnTo>
                    <a:pt x="479023" y="49954"/>
                  </a:lnTo>
                  <a:lnTo>
                    <a:pt x="440896" y="28818"/>
                  </a:lnTo>
                  <a:lnTo>
                    <a:pt x="399719" y="13127"/>
                  </a:lnTo>
                  <a:lnTo>
                    <a:pt x="355972" y="3361"/>
                  </a:lnTo>
                  <a:lnTo>
                    <a:pt x="31013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4210811" y="5137403"/>
              <a:ext cx="620395" cy="620395"/>
            </a:xfrm>
            <a:custGeom>
              <a:avLst/>
              <a:gdLst/>
              <a:ahLst/>
              <a:cxnLst/>
              <a:rect l="l" t="t" r="r" b="b"/>
              <a:pathLst>
                <a:path w="620395" h="620395">
                  <a:moveTo>
                    <a:pt x="0" y="310134"/>
                  </a:moveTo>
                  <a:lnTo>
                    <a:pt x="3361" y="264295"/>
                  </a:lnTo>
                  <a:lnTo>
                    <a:pt x="13127" y="220548"/>
                  </a:lnTo>
                  <a:lnTo>
                    <a:pt x="28818" y="179371"/>
                  </a:lnTo>
                  <a:lnTo>
                    <a:pt x="49954" y="141244"/>
                  </a:lnTo>
                  <a:lnTo>
                    <a:pt x="76056" y="106646"/>
                  </a:lnTo>
                  <a:lnTo>
                    <a:pt x="106646" y="76056"/>
                  </a:lnTo>
                  <a:lnTo>
                    <a:pt x="141244" y="49954"/>
                  </a:lnTo>
                  <a:lnTo>
                    <a:pt x="179371" y="28818"/>
                  </a:lnTo>
                  <a:lnTo>
                    <a:pt x="220548" y="13127"/>
                  </a:lnTo>
                  <a:lnTo>
                    <a:pt x="264295" y="3361"/>
                  </a:lnTo>
                  <a:lnTo>
                    <a:pt x="310134" y="0"/>
                  </a:lnTo>
                  <a:lnTo>
                    <a:pt x="355972" y="3361"/>
                  </a:lnTo>
                  <a:lnTo>
                    <a:pt x="399719" y="13127"/>
                  </a:lnTo>
                  <a:lnTo>
                    <a:pt x="440896" y="28818"/>
                  </a:lnTo>
                  <a:lnTo>
                    <a:pt x="479023" y="49954"/>
                  </a:lnTo>
                  <a:lnTo>
                    <a:pt x="513621" y="76056"/>
                  </a:lnTo>
                  <a:lnTo>
                    <a:pt x="544211" y="106646"/>
                  </a:lnTo>
                  <a:lnTo>
                    <a:pt x="570313" y="141244"/>
                  </a:lnTo>
                  <a:lnTo>
                    <a:pt x="591449" y="179371"/>
                  </a:lnTo>
                  <a:lnTo>
                    <a:pt x="607140" y="220548"/>
                  </a:lnTo>
                  <a:lnTo>
                    <a:pt x="616906" y="264295"/>
                  </a:lnTo>
                  <a:lnTo>
                    <a:pt x="620267" y="310134"/>
                  </a:lnTo>
                  <a:lnTo>
                    <a:pt x="616906" y="355963"/>
                  </a:lnTo>
                  <a:lnTo>
                    <a:pt x="607140" y="399705"/>
                  </a:lnTo>
                  <a:lnTo>
                    <a:pt x="591449" y="440879"/>
                  </a:lnTo>
                  <a:lnTo>
                    <a:pt x="570313" y="479006"/>
                  </a:lnTo>
                  <a:lnTo>
                    <a:pt x="544211" y="513605"/>
                  </a:lnTo>
                  <a:lnTo>
                    <a:pt x="513621" y="544198"/>
                  </a:lnTo>
                  <a:lnTo>
                    <a:pt x="479023" y="570304"/>
                  </a:lnTo>
                  <a:lnTo>
                    <a:pt x="440896" y="591443"/>
                  </a:lnTo>
                  <a:lnTo>
                    <a:pt x="399719" y="607137"/>
                  </a:lnTo>
                  <a:lnTo>
                    <a:pt x="355972" y="616905"/>
                  </a:lnTo>
                  <a:lnTo>
                    <a:pt x="310134" y="620268"/>
                  </a:lnTo>
                  <a:lnTo>
                    <a:pt x="264295" y="616905"/>
                  </a:lnTo>
                  <a:lnTo>
                    <a:pt x="220548" y="607137"/>
                  </a:lnTo>
                  <a:lnTo>
                    <a:pt x="179371" y="591443"/>
                  </a:lnTo>
                  <a:lnTo>
                    <a:pt x="141244" y="570304"/>
                  </a:lnTo>
                  <a:lnTo>
                    <a:pt x="106646" y="544198"/>
                  </a:lnTo>
                  <a:lnTo>
                    <a:pt x="76056" y="513605"/>
                  </a:lnTo>
                  <a:lnTo>
                    <a:pt x="49954" y="479006"/>
                  </a:lnTo>
                  <a:lnTo>
                    <a:pt x="28818" y="440879"/>
                  </a:lnTo>
                  <a:lnTo>
                    <a:pt x="13127" y="399705"/>
                  </a:lnTo>
                  <a:lnTo>
                    <a:pt x="3361" y="355963"/>
                  </a:lnTo>
                  <a:lnTo>
                    <a:pt x="0" y="310134"/>
                  </a:lnTo>
                  <a:close/>
                </a:path>
              </a:pathLst>
            </a:custGeom>
            <a:ln w="12700">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3" name="object 33"/>
            <p:cNvPicPr/>
            <p:nvPr/>
          </p:nvPicPr>
          <p:blipFill>
            <a:blip r:embed="rId11" cstate="print"/>
            <a:stretch>
              <a:fillRect/>
            </a:stretch>
          </p:blipFill>
          <p:spPr>
            <a:xfrm>
              <a:off x="5687567" y="5590031"/>
              <a:ext cx="888479" cy="886968"/>
            </a:xfrm>
            <a:prstGeom prst="rect">
              <a:avLst/>
            </a:prstGeom>
          </p:spPr>
        </p:pic>
        <p:sp>
          <p:nvSpPr>
            <p:cNvPr id="34" name="object 34"/>
            <p:cNvSpPr/>
            <p:nvPr/>
          </p:nvSpPr>
          <p:spPr>
            <a:xfrm>
              <a:off x="5826251" y="5661660"/>
              <a:ext cx="620395" cy="619125"/>
            </a:xfrm>
            <a:custGeom>
              <a:avLst/>
              <a:gdLst/>
              <a:ahLst/>
              <a:cxnLst/>
              <a:rect l="l" t="t" r="r" b="b"/>
              <a:pathLst>
                <a:path w="620395" h="619125">
                  <a:moveTo>
                    <a:pt x="310134" y="0"/>
                  </a:moveTo>
                  <a:lnTo>
                    <a:pt x="264295" y="3354"/>
                  </a:lnTo>
                  <a:lnTo>
                    <a:pt x="220548" y="13098"/>
                  </a:lnTo>
                  <a:lnTo>
                    <a:pt x="179371" y="28753"/>
                  </a:lnTo>
                  <a:lnTo>
                    <a:pt x="141244" y="49840"/>
                  </a:lnTo>
                  <a:lnTo>
                    <a:pt x="106646" y="75882"/>
                  </a:lnTo>
                  <a:lnTo>
                    <a:pt x="76056" y="106399"/>
                  </a:lnTo>
                  <a:lnTo>
                    <a:pt x="49954" y="140913"/>
                  </a:lnTo>
                  <a:lnTo>
                    <a:pt x="28818" y="178946"/>
                  </a:lnTo>
                  <a:lnTo>
                    <a:pt x="13127" y="220019"/>
                  </a:lnTo>
                  <a:lnTo>
                    <a:pt x="3361" y="263654"/>
                  </a:lnTo>
                  <a:lnTo>
                    <a:pt x="0" y="309371"/>
                  </a:lnTo>
                  <a:lnTo>
                    <a:pt x="3361" y="355089"/>
                  </a:lnTo>
                  <a:lnTo>
                    <a:pt x="13127" y="398724"/>
                  </a:lnTo>
                  <a:lnTo>
                    <a:pt x="28818" y="439797"/>
                  </a:lnTo>
                  <a:lnTo>
                    <a:pt x="49954" y="477830"/>
                  </a:lnTo>
                  <a:lnTo>
                    <a:pt x="76056" y="512344"/>
                  </a:lnTo>
                  <a:lnTo>
                    <a:pt x="106646" y="542861"/>
                  </a:lnTo>
                  <a:lnTo>
                    <a:pt x="141244" y="568903"/>
                  </a:lnTo>
                  <a:lnTo>
                    <a:pt x="179371" y="589990"/>
                  </a:lnTo>
                  <a:lnTo>
                    <a:pt x="220548" y="605645"/>
                  </a:lnTo>
                  <a:lnTo>
                    <a:pt x="264295" y="615389"/>
                  </a:lnTo>
                  <a:lnTo>
                    <a:pt x="310134" y="618743"/>
                  </a:lnTo>
                  <a:lnTo>
                    <a:pt x="355972" y="615389"/>
                  </a:lnTo>
                  <a:lnTo>
                    <a:pt x="399719" y="605645"/>
                  </a:lnTo>
                  <a:lnTo>
                    <a:pt x="440896" y="589990"/>
                  </a:lnTo>
                  <a:lnTo>
                    <a:pt x="479023" y="568903"/>
                  </a:lnTo>
                  <a:lnTo>
                    <a:pt x="513621" y="542861"/>
                  </a:lnTo>
                  <a:lnTo>
                    <a:pt x="544211" y="512344"/>
                  </a:lnTo>
                  <a:lnTo>
                    <a:pt x="570313" y="477830"/>
                  </a:lnTo>
                  <a:lnTo>
                    <a:pt x="591449" y="439797"/>
                  </a:lnTo>
                  <a:lnTo>
                    <a:pt x="607140" y="398724"/>
                  </a:lnTo>
                  <a:lnTo>
                    <a:pt x="616906" y="355089"/>
                  </a:lnTo>
                  <a:lnTo>
                    <a:pt x="620268" y="309371"/>
                  </a:lnTo>
                  <a:lnTo>
                    <a:pt x="616906" y="263654"/>
                  </a:lnTo>
                  <a:lnTo>
                    <a:pt x="607140" y="220019"/>
                  </a:lnTo>
                  <a:lnTo>
                    <a:pt x="591449" y="178946"/>
                  </a:lnTo>
                  <a:lnTo>
                    <a:pt x="570313" y="140913"/>
                  </a:lnTo>
                  <a:lnTo>
                    <a:pt x="544211" y="106399"/>
                  </a:lnTo>
                  <a:lnTo>
                    <a:pt x="513621" y="75882"/>
                  </a:lnTo>
                  <a:lnTo>
                    <a:pt x="479023" y="49840"/>
                  </a:lnTo>
                  <a:lnTo>
                    <a:pt x="440896" y="28753"/>
                  </a:lnTo>
                  <a:lnTo>
                    <a:pt x="399719" y="13098"/>
                  </a:lnTo>
                  <a:lnTo>
                    <a:pt x="355972" y="3354"/>
                  </a:lnTo>
                  <a:lnTo>
                    <a:pt x="31013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p:nvPr/>
          </p:nvSpPr>
          <p:spPr>
            <a:xfrm>
              <a:off x="5826251" y="5661660"/>
              <a:ext cx="620395" cy="619125"/>
            </a:xfrm>
            <a:custGeom>
              <a:avLst/>
              <a:gdLst/>
              <a:ahLst/>
              <a:cxnLst/>
              <a:rect l="l" t="t" r="r" b="b"/>
              <a:pathLst>
                <a:path w="620395" h="619125">
                  <a:moveTo>
                    <a:pt x="0" y="309371"/>
                  </a:moveTo>
                  <a:lnTo>
                    <a:pt x="3361" y="263654"/>
                  </a:lnTo>
                  <a:lnTo>
                    <a:pt x="13127" y="220019"/>
                  </a:lnTo>
                  <a:lnTo>
                    <a:pt x="28818" y="178946"/>
                  </a:lnTo>
                  <a:lnTo>
                    <a:pt x="49954" y="140913"/>
                  </a:lnTo>
                  <a:lnTo>
                    <a:pt x="76056" y="106399"/>
                  </a:lnTo>
                  <a:lnTo>
                    <a:pt x="106646" y="75882"/>
                  </a:lnTo>
                  <a:lnTo>
                    <a:pt x="141244" y="49840"/>
                  </a:lnTo>
                  <a:lnTo>
                    <a:pt x="179371" y="28753"/>
                  </a:lnTo>
                  <a:lnTo>
                    <a:pt x="220548" y="13098"/>
                  </a:lnTo>
                  <a:lnTo>
                    <a:pt x="264295" y="3354"/>
                  </a:lnTo>
                  <a:lnTo>
                    <a:pt x="310134" y="0"/>
                  </a:lnTo>
                  <a:lnTo>
                    <a:pt x="355972" y="3354"/>
                  </a:lnTo>
                  <a:lnTo>
                    <a:pt x="399719" y="13098"/>
                  </a:lnTo>
                  <a:lnTo>
                    <a:pt x="440896" y="28753"/>
                  </a:lnTo>
                  <a:lnTo>
                    <a:pt x="479023" y="49840"/>
                  </a:lnTo>
                  <a:lnTo>
                    <a:pt x="513621" y="75882"/>
                  </a:lnTo>
                  <a:lnTo>
                    <a:pt x="544211" y="106399"/>
                  </a:lnTo>
                  <a:lnTo>
                    <a:pt x="570313" y="140913"/>
                  </a:lnTo>
                  <a:lnTo>
                    <a:pt x="591449" y="178946"/>
                  </a:lnTo>
                  <a:lnTo>
                    <a:pt x="607140" y="220019"/>
                  </a:lnTo>
                  <a:lnTo>
                    <a:pt x="616906" y="263654"/>
                  </a:lnTo>
                  <a:lnTo>
                    <a:pt x="620268" y="309371"/>
                  </a:lnTo>
                  <a:lnTo>
                    <a:pt x="616906" y="355089"/>
                  </a:lnTo>
                  <a:lnTo>
                    <a:pt x="607140" y="398724"/>
                  </a:lnTo>
                  <a:lnTo>
                    <a:pt x="591449" y="439797"/>
                  </a:lnTo>
                  <a:lnTo>
                    <a:pt x="570313" y="477830"/>
                  </a:lnTo>
                  <a:lnTo>
                    <a:pt x="544211" y="512344"/>
                  </a:lnTo>
                  <a:lnTo>
                    <a:pt x="513621" y="542861"/>
                  </a:lnTo>
                  <a:lnTo>
                    <a:pt x="479023" y="568903"/>
                  </a:lnTo>
                  <a:lnTo>
                    <a:pt x="440896" y="589990"/>
                  </a:lnTo>
                  <a:lnTo>
                    <a:pt x="399719" y="605645"/>
                  </a:lnTo>
                  <a:lnTo>
                    <a:pt x="355972" y="615389"/>
                  </a:lnTo>
                  <a:lnTo>
                    <a:pt x="310134" y="618743"/>
                  </a:lnTo>
                  <a:lnTo>
                    <a:pt x="264295" y="615389"/>
                  </a:lnTo>
                  <a:lnTo>
                    <a:pt x="220548" y="605645"/>
                  </a:lnTo>
                  <a:lnTo>
                    <a:pt x="179371" y="589990"/>
                  </a:lnTo>
                  <a:lnTo>
                    <a:pt x="141244" y="568903"/>
                  </a:lnTo>
                  <a:lnTo>
                    <a:pt x="106646" y="542861"/>
                  </a:lnTo>
                  <a:lnTo>
                    <a:pt x="76056" y="512344"/>
                  </a:lnTo>
                  <a:lnTo>
                    <a:pt x="49954" y="477830"/>
                  </a:lnTo>
                  <a:lnTo>
                    <a:pt x="28818" y="439797"/>
                  </a:lnTo>
                  <a:lnTo>
                    <a:pt x="13127" y="398724"/>
                  </a:lnTo>
                  <a:lnTo>
                    <a:pt x="3361" y="355089"/>
                  </a:lnTo>
                  <a:lnTo>
                    <a:pt x="0" y="309371"/>
                  </a:lnTo>
                  <a:close/>
                </a:path>
              </a:pathLst>
            </a:custGeom>
            <a:ln w="12700">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6" name="object 36"/>
            <p:cNvPicPr/>
            <p:nvPr/>
          </p:nvPicPr>
          <p:blipFill>
            <a:blip r:embed="rId14" cstate="print"/>
            <a:stretch>
              <a:fillRect/>
            </a:stretch>
          </p:blipFill>
          <p:spPr>
            <a:xfrm>
              <a:off x="7485887" y="4869179"/>
              <a:ext cx="886968" cy="886968"/>
            </a:xfrm>
            <a:prstGeom prst="rect">
              <a:avLst/>
            </a:prstGeom>
          </p:spPr>
        </p:pic>
        <p:sp>
          <p:nvSpPr>
            <p:cNvPr id="37" name="object 37"/>
            <p:cNvSpPr/>
            <p:nvPr/>
          </p:nvSpPr>
          <p:spPr>
            <a:xfrm>
              <a:off x="7624572" y="4940808"/>
              <a:ext cx="619125" cy="619125"/>
            </a:xfrm>
            <a:custGeom>
              <a:avLst/>
              <a:gdLst/>
              <a:ahLst/>
              <a:cxnLst/>
              <a:rect l="l" t="t" r="r" b="b"/>
              <a:pathLst>
                <a:path w="619125" h="619125">
                  <a:moveTo>
                    <a:pt x="309372" y="0"/>
                  </a:moveTo>
                  <a:lnTo>
                    <a:pt x="263665" y="3355"/>
                  </a:lnTo>
                  <a:lnTo>
                    <a:pt x="220038" y="13102"/>
                  </a:lnTo>
                  <a:lnTo>
                    <a:pt x="178968" y="28761"/>
                  </a:lnTo>
                  <a:lnTo>
                    <a:pt x="140936" y="49853"/>
                  </a:lnTo>
                  <a:lnTo>
                    <a:pt x="106420" y="75899"/>
                  </a:lnTo>
                  <a:lnTo>
                    <a:pt x="75899" y="106420"/>
                  </a:lnTo>
                  <a:lnTo>
                    <a:pt x="49853" y="140936"/>
                  </a:lnTo>
                  <a:lnTo>
                    <a:pt x="28761" y="178968"/>
                  </a:lnTo>
                  <a:lnTo>
                    <a:pt x="13102" y="220038"/>
                  </a:lnTo>
                  <a:lnTo>
                    <a:pt x="3355" y="263665"/>
                  </a:lnTo>
                  <a:lnTo>
                    <a:pt x="0" y="309372"/>
                  </a:lnTo>
                  <a:lnTo>
                    <a:pt x="3355" y="355078"/>
                  </a:lnTo>
                  <a:lnTo>
                    <a:pt x="13102" y="398705"/>
                  </a:lnTo>
                  <a:lnTo>
                    <a:pt x="28761" y="439775"/>
                  </a:lnTo>
                  <a:lnTo>
                    <a:pt x="49853" y="477807"/>
                  </a:lnTo>
                  <a:lnTo>
                    <a:pt x="75899" y="512323"/>
                  </a:lnTo>
                  <a:lnTo>
                    <a:pt x="106420" y="542844"/>
                  </a:lnTo>
                  <a:lnTo>
                    <a:pt x="140936" y="568890"/>
                  </a:lnTo>
                  <a:lnTo>
                    <a:pt x="178968" y="589982"/>
                  </a:lnTo>
                  <a:lnTo>
                    <a:pt x="220038" y="605641"/>
                  </a:lnTo>
                  <a:lnTo>
                    <a:pt x="263665" y="615388"/>
                  </a:lnTo>
                  <a:lnTo>
                    <a:pt x="309372" y="618744"/>
                  </a:lnTo>
                  <a:lnTo>
                    <a:pt x="355078" y="615388"/>
                  </a:lnTo>
                  <a:lnTo>
                    <a:pt x="398705" y="605641"/>
                  </a:lnTo>
                  <a:lnTo>
                    <a:pt x="439775" y="589982"/>
                  </a:lnTo>
                  <a:lnTo>
                    <a:pt x="477807" y="568890"/>
                  </a:lnTo>
                  <a:lnTo>
                    <a:pt x="512323" y="542844"/>
                  </a:lnTo>
                  <a:lnTo>
                    <a:pt x="542844" y="512323"/>
                  </a:lnTo>
                  <a:lnTo>
                    <a:pt x="568890" y="477807"/>
                  </a:lnTo>
                  <a:lnTo>
                    <a:pt x="589982" y="439775"/>
                  </a:lnTo>
                  <a:lnTo>
                    <a:pt x="605641" y="398705"/>
                  </a:lnTo>
                  <a:lnTo>
                    <a:pt x="615388" y="355078"/>
                  </a:lnTo>
                  <a:lnTo>
                    <a:pt x="618744" y="309372"/>
                  </a:lnTo>
                  <a:lnTo>
                    <a:pt x="615388" y="263665"/>
                  </a:lnTo>
                  <a:lnTo>
                    <a:pt x="605641" y="220038"/>
                  </a:lnTo>
                  <a:lnTo>
                    <a:pt x="589982" y="178968"/>
                  </a:lnTo>
                  <a:lnTo>
                    <a:pt x="568890" y="140936"/>
                  </a:lnTo>
                  <a:lnTo>
                    <a:pt x="542844" y="106420"/>
                  </a:lnTo>
                  <a:lnTo>
                    <a:pt x="512323" y="75899"/>
                  </a:lnTo>
                  <a:lnTo>
                    <a:pt x="477807" y="49853"/>
                  </a:lnTo>
                  <a:lnTo>
                    <a:pt x="439775" y="28761"/>
                  </a:lnTo>
                  <a:lnTo>
                    <a:pt x="398705" y="13102"/>
                  </a:lnTo>
                  <a:lnTo>
                    <a:pt x="355078" y="3355"/>
                  </a:lnTo>
                  <a:lnTo>
                    <a:pt x="30937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object 38"/>
            <p:cNvSpPr/>
            <p:nvPr/>
          </p:nvSpPr>
          <p:spPr>
            <a:xfrm>
              <a:off x="7624572" y="4940808"/>
              <a:ext cx="619125" cy="619125"/>
            </a:xfrm>
            <a:custGeom>
              <a:avLst/>
              <a:gdLst/>
              <a:ahLst/>
              <a:cxnLst/>
              <a:rect l="l" t="t" r="r" b="b"/>
              <a:pathLst>
                <a:path w="619125" h="619125">
                  <a:moveTo>
                    <a:pt x="0" y="309372"/>
                  </a:moveTo>
                  <a:lnTo>
                    <a:pt x="3355" y="263665"/>
                  </a:lnTo>
                  <a:lnTo>
                    <a:pt x="13102" y="220038"/>
                  </a:lnTo>
                  <a:lnTo>
                    <a:pt x="28761" y="178968"/>
                  </a:lnTo>
                  <a:lnTo>
                    <a:pt x="49853" y="140936"/>
                  </a:lnTo>
                  <a:lnTo>
                    <a:pt x="75899" y="106420"/>
                  </a:lnTo>
                  <a:lnTo>
                    <a:pt x="106420" y="75899"/>
                  </a:lnTo>
                  <a:lnTo>
                    <a:pt x="140936" y="49853"/>
                  </a:lnTo>
                  <a:lnTo>
                    <a:pt x="178968" y="28761"/>
                  </a:lnTo>
                  <a:lnTo>
                    <a:pt x="220038" y="13102"/>
                  </a:lnTo>
                  <a:lnTo>
                    <a:pt x="263665" y="3355"/>
                  </a:lnTo>
                  <a:lnTo>
                    <a:pt x="309372" y="0"/>
                  </a:lnTo>
                  <a:lnTo>
                    <a:pt x="355078" y="3355"/>
                  </a:lnTo>
                  <a:lnTo>
                    <a:pt x="398705" y="13102"/>
                  </a:lnTo>
                  <a:lnTo>
                    <a:pt x="439775" y="28761"/>
                  </a:lnTo>
                  <a:lnTo>
                    <a:pt x="477807" y="49853"/>
                  </a:lnTo>
                  <a:lnTo>
                    <a:pt x="512323" y="75899"/>
                  </a:lnTo>
                  <a:lnTo>
                    <a:pt x="542844" y="106420"/>
                  </a:lnTo>
                  <a:lnTo>
                    <a:pt x="568890" y="140936"/>
                  </a:lnTo>
                  <a:lnTo>
                    <a:pt x="589982" y="178968"/>
                  </a:lnTo>
                  <a:lnTo>
                    <a:pt x="605641" y="220038"/>
                  </a:lnTo>
                  <a:lnTo>
                    <a:pt x="615388" y="263665"/>
                  </a:lnTo>
                  <a:lnTo>
                    <a:pt x="618744" y="309372"/>
                  </a:lnTo>
                  <a:lnTo>
                    <a:pt x="615388" y="355078"/>
                  </a:lnTo>
                  <a:lnTo>
                    <a:pt x="605641" y="398705"/>
                  </a:lnTo>
                  <a:lnTo>
                    <a:pt x="589982" y="439775"/>
                  </a:lnTo>
                  <a:lnTo>
                    <a:pt x="568890" y="477807"/>
                  </a:lnTo>
                  <a:lnTo>
                    <a:pt x="542844" y="512323"/>
                  </a:lnTo>
                  <a:lnTo>
                    <a:pt x="512323" y="542844"/>
                  </a:lnTo>
                  <a:lnTo>
                    <a:pt x="477807" y="568890"/>
                  </a:lnTo>
                  <a:lnTo>
                    <a:pt x="439775" y="589982"/>
                  </a:lnTo>
                  <a:lnTo>
                    <a:pt x="398705" y="605641"/>
                  </a:lnTo>
                  <a:lnTo>
                    <a:pt x="355078" y="615388"/>
                  </a:lnTo>
                  <a:lnTo>
                    <a:pt x="309372" y="618744"/>
                  </a:lnTo>
                  <a:lnTo>
                    <a:pt x="263665" y="615388"/>
                  </a:lnTo>
                  <a:lnTo>
                    <a:pt x="220038" y="605641"/>
                  </a:lnTo>
                  <a:lnTo>
                    <a:pt x="178968" y="589982"/>
                  </a:lnTo>
                  <a:lnTo>
                    <a:pt x="140936" y="568890"/>
                  </a:lnTo>
                  <a:lnTo>
                    <a:pt x="106420" y="542844"/>
                  </a:lnTo>
                  <a:lnTo>
                    <a:pt x="75899" y="512323"/>
                  </a:lnTo>
                  <a:lnTo>
                    <a:pt x="49853" y="477807"/>
                  </a:lnTo>
                  <a:lnTo>
                    <a:pt x="28761" y="439775"/>
                  </a:lnTo>
                  <a:lnTo>
                    <a:pt x="13102" y="398705"/>
                  </a:lnTo>
                  <a:lnTo>
                    <a:pt x="3355" y="355078"/>
                  </a:lnTo>
                  <a:lnTo>
                    <a:pt x="0" y="309372"/>
                  </a:lnTo>
                  <a:close/>
                </a:path>
              </a:pathLst>
            </a:custGeom>
            <a:ln w="12700">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9" name="object 39"/>
            <p:cNvPicPr/>
            <p:nvPr/>
          </p:nvPicPr>
          <p:blipFill>
            <a:blip r:embed="rId12" cstate="print"/>
            <a:stretch>
              <a:fillRect/>
            </a:stretch>
          </p:blipFill>
          <p:spPr>
            <a:xfrm>
              <a:off x="8223504" y="3342144"/>
              <a:ext cx="888479" cy="888479"/>
            </a:xfrm>
            <a:prstGeom prst="rect">
              <a:avLst/>
            </a:prstGeom>
          </p:spPr>
        </p:pic>
        <p:sp>
          <p:nvSpPr>
            <p:cNvPr id="40" name="object 40"/>
            <p:cNvSpPr/>
            <p:nvPr/>
          </p:nvSpPr>
          <p:spPr>
            <a:xfrm>
              <a:off x="8362187" y="3413759"/>
              <a:ext cx="620395" cy="620395"/>
            </a:xfrm>
            <a:custGeom>
              <a:avLst/>
              <a:gdLst/>
              <a:ahLst/>
              <a:cxnLst/>
              <a:rect l="l" t="t" r="r" b="b"/>
              <a:pathLst>
                <a:path w="620395" h="620395">
                  <a:moveTo>
                    <a:pt x="310133" y="0"/>
                  </a:moveTo>
                  <a:lnTo>
                    <a:pt x="264295" y="3361"/>
                  </a:lnTo>
                  <a:lnTo>
                    <a:pt x="220548" y="13127"/>
                  </a:lnTo>
                  <a:lnTo>
                    <a:pt x="179371" y="28818"/>
                  </a:lnTo>
                  <a:lnTo>
                    <a:pt x="141244" y="49954"/>
                  </a:lnTo>
                  <a:lnTo>
                    <a:pt x="106646" y="76056"/>
                  </a:lnTo>
                  <a:lnTo>
                    <a:pt x="76056" y="106646"/>
                  </a:lnTo>
                  <a:lnTo>
                    <a:pt x="49954" y="141244"/>
                  </a:lnTo>
                  <a:lnTo>
                    <a:pt x="28818" y="179371"/>
                  </a:lnTo>
                  <a:lnTo>
                    <a:pt x="13127" y="220548"/>
                  </a:lnTo>
                  <a:lnTo>
                    <a:pt x="3361" y="264295"/>
                  </a:lnTo>
                  <a:lnTo>
                    <a:pt x="0" y="310133"/>
                  </a:lnTo>
                  <a:lnTo>
                    <a:pt x="3361" y="355972"/>
                  </a:lnTo>
                  <a:lnTo>
                    <a:pt x="13127" y="399719"/>
                  </a:lnTo>
                  <a:lnTo>
                    <a:pt x="28818" y="440896"/>
                  </a:lnTo>
                  <a:lnTo>
                    <a:pt x="49954" y="479023"/>
                  </a:lnTo>
                  <a:lnTo>
                    <a:pt x="76056" y="513621"/>
                  </a:lnTo>
                  <a:lnTo>
                    <a:pt x="106646" y="544211"/>
                  </a:lnTo>
                  <a:lnTo>
                    <a:pt x="141244" y="570313"/>
                  </a:lnTo>
                  <a:lnTo>
                    <a:pt x="179371" y="591449"/>
                  </a:lnTo>
                  <a:lnTo>
                    <a:pt x="220548" y="607140"/>
                  </a:lnTo>
                  <a:lnTo>
                    <a:pt x="264295" y="616906"/>
                  </a:lnTo>
                  <a:lnTo>
                    <a:pt x="310133" y="620267"/>
                  </a:lnTo>
                  <a:lnTo>
                    <a:pt x="355972" y="616906"/>
                  </a:lnTo>
                  <a:lnTo>
                    <a:pt x="399719" y="607140"/>
                  </a:lnTo>
                  <a:lnTo>
                    <a:pt x="440896" y="591449"/>
                  </a:lnTo>
                  <a:lnTo>
                    <a:pt x="479023" y="570313"/>
                  </a:lnTo>
                  <a:lnTo>
                    <a:pt x="513621" y="544211"/>
                  </a:lnTo>
                  <a:lnTo>
                    <a:pt x="544211" y="513621"/>
                  </a:lnTo>
                  <a:lnTo>
                    <a:pt x="570313" y="479023"/>
                  </a:lnTo>
                  <a:lnTo>
                    <a:pt x="591449" y="440896"/>
                  </a:lnTo>
                  <a:lnTo>
                    <a:pt x="607140" y="399719"/>
                  </a:lnTo>
                  <a:lnTo>
                    <a:pt x="616906" y="355972"/>
                  </a:lnTo>
                  <a:lnTo>
                    <a:pt x="620267" y="310133"/>
                  </a:lnTo>
                  <a:lnTo>
                    <a:pt x="616906" y="264295"/>
                  </a:lnTo>
                  <a:lnTo>
                    <a:pt x="607140" y="220548"/>
                  </a:lnTo>
                  <a:lnTo>
                    <a:pt x="591449" y="179371"/>
                  </a:lnTo>
                  <a:lnTo>
                    <a:pt x="570313" y="141244"/>
                  </a:lnTo>
                  <a:lnTo>
                    <a:pt x="544211" y="106646"/>
                  </a:lnTo>
                  <a:lnTo>
                    <a:pt x="513621" y="76056"/>
                  </a:lnTo>
                  <a:lnTo>
                    <a:pt x="479023" y="49954"/>
                  </a:lnTo>
                  <a:lnTo>
                    <a:pt x="440896" y="28818"/>
                  </a:lnTo>
                  <a:lnTo>
                    <a:pt x="399719" y="13127"/>
                  </a:lnTo>
                  <a:lnTo>
                    <a:pt x="355972" y="3361"/>
                  </a:lnTo>
                  <a:lnTo>
                    <a:pt x="31013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41"/>
            <p:cNvSpPr/>
            <p:nvPr/>
          </p:nvSpPr>
          <p:spPr>
            <a:xfrm>
              <a:off x="8362187" y="3413759"/>
              <a:ext cx="620395" cy="620395"/>
            </a:xfrm>
            <a:custGeom>
              <a:avLst/>
              <a:gdLst/>
              <a:ahLst/>
              <a:cxnLst/>
              <a:rect l="l" t="t" r="r" b="b"/>
              <a:pathLst>
                <a:path w="620395" h="620395">
                  <a:moveTo>
                    <a:pt x="0" y="310133"/>
                  </a:moveTo>
                  <a:lnTo>
                    <a:pt x="3361" y="264295"/>
                  </a:lnTo>
                  <a:lnTo>
                    <a:pt x="13127" y="220548"/>
                  </a:lnTo>
                  <a:lnTo>
                    <a:pt x="28818" y="179371"/>
                  </a:lnTo>
                  <a:lnTo>
                    <a:pt x="49954" y="141244"/>
                  </a:lnTo>
                  <a:lnTo>
                    <a:pt x="76056" y="106646"/>
                  </a:lnTo>
                  <a:lnTo>
                    <a:pt x="106646" y="76056"/>
                  </a:lnTo>
                  <a:lnTo>
                    <a:pt x="141244" y="49954"/>
                  </a:lnTo>
                  <a:lnTo>
                    <a:pt x="179371" y="28818"/>
                  </a:lnTo>
                  <a:lnTo>
                    <a:pt x="220548" y="13127"/>
                  </a:lnTo>
                  <a:lnTo>
                    <a:pt x="264295" y="3361"/>
                  </a:lnTo>
                  <a:lnTo>
                    <a:pt x="310133" y="0"/>
                  </a:lnTo>
                  <a:lnTo>
                    <a:pt x="355972" y="3361"/>
                  </a:lnTo>
                  <a:lnTo>
                    <a:pt x="399719" y="13127"/>
                  </a:lnTo>
                  <a:lnTo>
                    <a:pt x="440896" y="28818"/>
                  </a:lnTo>
                  <a:lnTo>
                    <a:pt x="479023" y="49954"/>
                  </a:lnTo>
                  <a:lnTo>
                    <a:pt x="513621" y="76056"/>
                  </a:lnTo>
                  <a:lnTo>
                    <a:pt x="544211" y="106646"/>
                  </a:lnTo>
                  <a:lnTo>
                    <a:pt x="570313" y="141244"/>
                  </a:lnTo>
                  <a:lnTo>
                    <a:pt x="591449" y="179371"/>
                  </a:lnTo>
                  <a:lnTo>
                    <a:pt x="607140" y="220548"/>
                  </a:lnTo>
                  <a:lnTo>
                    <a:pt x="616906" y="264295"/>
                  </a:lnTo>
                  <a:lnTo>
                    <a:pt x="620267" y="310133"/>
                  </a:lnTo>
                  <a:lnTo>
                    <a:pt x="616906" y="355972"/>
                  </a:lnTo>
                  <a:lnTo>
                    <a:pt x="607140" y="399719"/>
                  </a:lnTo>
                  <a:lnTo>
                    <a:pt x="591449" y="440896"/>
                  </a:lnTo>
                  <a:lnTo>
                    <a:pt x="570313" y="479023"/>
                  </a:lnTo>
                  <a:lnTo>
                    <a:pt x="544211" y="513621"/>
                  </a:lnTo>
                  <a:lnTo>
                    <a:pt x="513621" y="544211"/>
                  </a:lnTo>
                  <a:lnTo>
                    <a:pt x="479023" y="570313"/>
                  </a:lnTo>
                  <a:lnTo>
                    <a:pt x="440896" y="591449"/>
                  </a:lnTo>
                  <a:lnTo>
                    <a:pt x="399719" y="607140"/>
                  </a:lnTo>
                  <a:lnTo>
                    <a:pt x="355972" y="616906"/>
                  </a:lnTo>
                  <a:lnTo>
                    <a:pt x="310133" y="620267"/>
                  </a:lnTo>
                  <a:lnTo>
                    <a:pt x="264295" y="616906"/>
                  </a:lnTo>
                  <a:lnTo>
                    <a:pt x="220548" y="607140"/>
                  </a:lnTo>
                  <a:lnTo>
                    <a:pt x="179371" y="591449"/>
                  </a:lnTo>
                  <a:lnTo>
                    <a:pt x="141244" y="570313"/>
                  </a:lnTo>
                  <a:lnTo>
                    <a:pt x="106646" y="544211"/>
                  </a:lnTo>
                  <a:lnTo>
                    <a:pt x="76056" y="513621"/>
                  </a:lnTo>
                  <a:lnTo>
                    <a:pt x="49954" y="479023"/>
                  </a:lnTo>
                  <a:lnTo>
                    <a:pt x="28818" y="440896"/>
                  </a:lnTo>
                  <a:lnTo>
                    <a:pt x="13127" y="399719"/>
                  </a:lnTo>
                  <a:lnTo>
                    <a:pt x="3361" y="355972"/>
                  </a:lnTo>
                  <a:lnTo>
                    <a:pt x="0" y="310133"/>
                  </a:lnTo>
                  <a:close/>
                </a:path>
              </a:pathLst>
            </a:custGeom>
            <a:ln w="12700">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2" name="object 42"/>
            <p:cNvPicPr/>
            <p:nvPr/>
          </p:nvPicPr>
          <p:blipFill>
            <a:blip r:embed="rId14" cstate="print"/>
            <a:stretch>
              <a:fillRect/>
            </a:stretch>
          </p:blipFill>
          <p:spPr>
            <a:xfrm>
              <a:off x="7860792" y="1744979"/>
              <a:ext cx="886968" cy="886968"/>
            </a:xfrm>
            <a:prstGeom prst="rect">
              <a:avLst/>
            </a:prstGeom>
          </p:spPr>
        </p:pic>
        <p:sp>
          <p:nvSpPr>
            <p:cNvPr id="43" name="object 43"/>
            <p:cNvSpPr/>
            <p:nvPr/>
          </p:nvSpPr>
          <p:spPr>
            <a:xfrm>
              <a:off x="7999475" y="1816607"/>
              <a:ext cx="619125" cy="619125"/>
            </a:xfrm>
            <a:custGeom>
              <a:avLst/>
              <a:gdLst/>
              <a:ahLst/>
              <a:cxnLst/>
              <a:rect l="l" t="t" r="r" b="b"/>
              <a:pathLst>
                <a:path w="619125" h="619125">
                  <a:moveTo>
                    <a:pt x="309372" y="0"/>
                  </a:moveTo>
                  <a:lnTo>
                    <a:pt x="263665" y="3355"/>
                  </a:lnTo>
                  <a:lnTo>
                    <a:pt x="220038" y="13102"/>
                  </a:lnTo>
                  <a:lnTo>
                    <a:pt x="178968" y="28761"/>
                  </a:lnTo>
                  <a:lnTo>
                    <a:pt x="140936" y="49853"/>
                  </a:lnTo>
                  <a:lnTo>
                    <a:pt x="106420" y="75899"/>
                  </a:lnTo>
                  <a:lnTo>
                    <a:pt x="75899" y="106420"/>
                  </a:lnTo>
                  <a:lnTo>
                    <a:pt x="49853" y="140936"/>
                  </a:lnTo>
                  <a:lnTo>
                    <a:pt x="28761" y="178968"/>
                  </a:lnTo>
                  <a:lnTo>
                    <a:pt x="13102" y="220038"/>
                  </a:lnTo>
                  <a:lnTo>
                    <a:pt x="3355" y="263665"/>
                  </a:lnTo>
                  <a:lnTo>
                    <a:pt x="0" y="309371"/>
                  </a:lnTo>
                  <a:lnTo>
                    <a:pt x="3355" y="355078"/>
                  </a:lnTo>
                  <a:lnTo>
                    <a:pt x="13102" y="398705"/>
                  </a:lnTo>
                  <a:lnTo>
                    <a:pt x="28761" y="439775"/>
                  </a:lnTo>
                  <a:lnTo>
                    <a:pt x="49853" y="477807"/>
                  </a:lnTo>
                  <a:lnTo>
                    <a:pt x="75899" y="512323"/>
                  </a:lnTo>
                  <a:lnTo>
                    <a:pt x="106420" y="542844"/>
                  </a:lnTo>
                  <a:lnTo>
                    <a:pt x="140936" y="568890"/>
                  </a:lnTo>
                  <a:lnTo>
                    <a:pt x="178968" y="589982"/>
                  </a:lnTo>
                  <a:lnTo>
                    <a:pt x="220038" y="605641"/>
                  </a:lnTo>
                  <a:lnTo>
                    <a:pt x="263665" y="615388"/>
                  </a:lnTo>
                  <a:lnTo>
                    <a:pt x="309372" y="618743"/>
                  </a:lnTo>
                  <a:lnTo>
                    <a:pt x="355078" y="615388"/>
                  </a:lnTo>
                  <a:lnTo>
                    <a:pt x="398705" y="605641"/>
                  </a:lnTo>
                  <a:lnTo>
                    <a:pt x="439775" y="589982"/>
                  </a:lnTo>
                  <a:lnTo>
                    <a:pt x="477807" y="568890"/>
                  </a:lnTo>
                  <a:lnTo>
                    <a:pt x="512323" y="542844"/>
                  </a:lnTo>
                  <a:lnTo>
                    <a:pt x="542844" y="512323"/>
                  </a:lnTo>
                  <a:lnTo>
                    <a:pt x="568890" y="477807"/>
                  </a:lnTo>
                  <a:lnTo>
                    <a:pt x="589982" y="439775"/>
                  </a:lnTo>
                  <a:lnTo>
                    <a:pt x="605641" y="398705"/>
                  </a:lnTo>
                  <a:lnTo>
                    <a:pt x="615388" y="355078"/>
                  </a:lnTo>
                  <a:lnTo>
                    <a:pt x="618744" y="309371"/>
                  </a:lnTo>
                  <a:lnTo>
                    <a:pt x="615388" y="263665"/>
                  </a:lnTo>
                  <a:lnTo>
                    <a:pt x="605641" y="220038"/>
                  </a:lnTo>
                  <a:lnTo>
                    <a:pt x="589982" y="178968"/>
                  </a:lnTo>
                  <a:lnTo>
                    <a:pt x="568890" y="140936"/>
                  </a:lnTo>
                  <a:lnTo>
                    <a:pt x="542844" y="106420"/>
                  </a:lnTo>
                  <a:lnTo>
                    <a:pt x="512323" y="75899"/>
                  </a:lnTo>
                  <a:lnTo>
                    <a:pt x="477807" y="49853"/>
                  </a:lnTo>
                  <a:lnTo>
                    <a:pt x="439775" y="28761"/>
                  </a:lnTo>
                  <a:lnTo>
                    <a:pt x="398705" y="13102"/>
                  </a:lnTo>
                  <a:lnTo>
                    <a:pt x="355078" y="3355"/>
                  </a:lnTo>
                  <a:lnTo>
                    <a:pt x="30937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object 44"/>
            <p:cNvSpPr/>
            <p:nvPr/>
          </p:nvSpPr>
          <p:spPr>
            <a:xfrm>
              <a:off x="7999475" y="1816607"/>
              <a:ext cx="619125" cy="619125"/>
            </a:xfrm>
            <a:custGeom>
              <a:avLst/>
              <a:gdLst/>
              <a:ahLst/>
              <a:cxnLst/>
              <a:rect l="l" t="t" r="r" b="b"/>
              <a:pathLst>
                <a:path w="619125" h="619125">
                  <a:moveTo>
                    <a:pt x="0" y="309371"/>
                  </a:moveTo>
                  <a:lnTo>
                    <a:pt x="3355" y="263665"/>
                  </a:lnTo>
                  <a:lnTo>
                    <a:pt x="13102" y="220038"/>
                  </a:lnTo>
                  <a:lnTo>
                    <a:pt x="28761" y="178968"/>
                  </a:lnTo>
                  <a:lnTo>
                    <a:pt x="49853" y="140936"/>
                  </a:lnTo>
                  <a:lnTo>
                    <a:pt x="75899" y="106420"/>
                  </a:lnTo>
                  <a:lnTo>
                    <a:pt x="106420" y="75899"/>
                  </a:lnTo>
                  <a:lnTo>
                    <a:pt x="140936" y="49853"/>
                  </a:lnTo>
                  <a:lnTo>
                    <a:pt x="178968" y="28761"/>
                  </a:lnTo>
                  <a:lnTo>
                    <a:pt x="220038" y="13102"/>
                  </a:lnTo>
                  <a:lnTo>
                    <a:pt x="263665" y="3355"/>
                  </a:lnTo>
                  <a:lnTo>
                    <a:pt x="309372" y="0"/>
                  </a:lnTo>
                  <a:lnTo>
                    <a:pt x="355078" y="3355"/>
                  </a:lnTo>
                  <a:lnTo>
                    <a:pt x="398705" y="13102"/>
                  </a:lnTo>
                  <a:lnTo>
                    <a:pt x="439775" y="28761"/>
                  </a:lnTo>
                  <a:lnTo>
                    <a:pt x="477807" y="49853"/>
                  </a:lnTo>
                  <a:lnTo>
                    <a:pt x="512323" y="75899"/>
                  </a:lnTo>
                  <a:lnTo>
                    <a:pt x="542844" y="106420"/>
                  </a:lnTo>
                  <a:lnTo>
                    <a:pt x="568890" y="140936"/>
                  </a:lnTo>
                  <a:lnTo>
                    <a:pt x="589982" y="178968"/>
                  </a:lnTo>
                  <a:lnTo>
                    <a:pt x="605641" y="220038"/>
                  </a:lnTo>
                  <a:lnTo>
                    <a:pt x="615388" y="263665"/>
                  </a:lnTo>
                  <a:lnTo>
                    <a:pt x="618744" y="309371"/>
                  </a:lnTo>
                  <a:lnTo>
                    <a:pt x="615388" y="355078"/>
                  </a:lnTo>
                  <a:lnTo>
                    <a:pt x="605641" y="398705"/>
                  </a:lnTo>
                  <a:lnTo>
                    <a:pt x="589982" y="439775"/>
                  </a:lnTo>
                  <a:lnTo>
                    <a:pt x="568890" y="477807"/>
                  </a:lnTo>
                  <a:lnTo>
                    <a:pt x="542844" y="512323"/>
                  </a:lnTo>
                  <a:lnTo>
                    <a:pt x="512323" y="542844"/>
                  </a:lnTo>
                  <a:lnTo>
                    <a:pt x="477807" y="568890"/>
                  </a:lnTo>
                  <a:lnTo>
                    <a:pt x="439775" y="589982"/>
                  </a:lnTo>
                  <a:lnTo>
                    <a:pt x="398705" y="605641"/>
                  </a:lnTo>
                  <a:lnTo>
                    <a:pt x="355078" y="615388"/>
                  </a:lnTo>
                  <a:lnTo>
                    <a:pt x="309372" y="618743"/>
                  </a:lnTo>
                  <a:lnTo>
                    <a:pt x="263665" y="615388"/>
                  </a:lnTo>
                  <a:lnTo>
                    <a:pt x="220038" y="605641"/>
                  </a:lnTo>
                  <a:lnTo>
                    <a:pt x="178968" y="589982"/>
                  </a:lnTo>
                  <a:lnTo>
                    <a:pt x="140936" y="568890"/>
                  </a:lnTo>
                  <a:lnTo>
                    <a:pt x="106420" y="542844"/>
                  </a:lnTo>
                  <a:lnTo>
                    <a:pt x="75899" y="512323"/>
                  </a:lnTo>
                  <a:lnTo>
                    <a:pt x="49853" y="477807"/>
                  </a:lnTo>
                  <a:lnTo>
                    <a:pt x="28761" y="439775"/>
                  </a:lnTo>
                  <a:lnTo>
                    <a:pt x="13102" y="398705"/>
                  </a:lnTo>
                  <a:lnTo>
                    <a:pt x="3355" y="355078"/>
                  </a:lnTo>
                  <a:lnTo>
                    <a:pt x="0" y="309371"/>
                  </a:lnTo>
                  <a:close/>
                </a:path>
              </a:pathLst>
            </a:custGeom>
            <a:ln w="12700">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5" name="object 45"/>
            <p:cNvPicPr/>
            <p:nvPr/>
          </p:nvPicPr>
          <p:blipFill>
            <a:blip r:embed="rId15" cstate="print"/>
            <a:stretch>
              <a:fillRect/>
            </a:stretch>
          </p:blipFill>
          <p:spPr>
            <a:xfrm>
              <a:off x="6615683" y="658380"/>
              <a:ext cx="886968" cy="888479"/>
            </a:xfrm>
            <a:prstGeom prst="rect">
              <a:avLst/>
            </a:prstGeom>
          </p:spPr>
        </p:pic>
        <p:sp>
          <p:nvSpPr>
            <p:cNvPr id="46" name="object 46"/>
            <p:cNvSpPr/>
            <p:nvPr/>
          </p:nvSpPr>
          <p:spPr>
            <a:xfrm>
              <a:off x="6754368" y="731519"/>
              <a:ext cx="619125" cy="619125"/>
            </a:xfrm>
            <a:custGeom>
              <a:avLst/>
              <a:gdLst/>
              <a:ahLst/>
              <a:cxnLst/>
              <a:rect l="l" t="t" r="r" b="b"/>
              <a:pathLst>
                <a:path w="619125" h="619125">
                  <a:moveTo>
                    <a:pt x="309372" y="0"/>
                  </a:moveTo>
                  <a:lnTo>
                    <a:pt x="263665" y="3355"/>
                  </a:lnTo>
                  <a:lnTo>
                    <a:pt x="220038" y="13102"/>
                  </a:lnTo>
                  <a:lnTo>
                    <a:pt x="178968" y="28761"/>
                  </a:lnTo>
                  <a:lnTo>
                    <a:pt x="140936" y="49853"/>
                  </a:lnTo>
                  <a:lnTo>
                    <a:pt x="106420" y="75899"/>
                  </a:lnTo>
                  <a:lnTo>
                    <a:pt x="75899" y="106420"/>
                  </a:lnTo>
                  <a:lnTo>
                    <a:pt x="49853" y="140936"/>
                  </a:lnTo>
                  <a:lnTo>
                    <a:pt x="28761" y="178968"/>
                  </a:lnTo>
                  <a:lnTo>
                    <a:pt x="13102" y="220038"/>
                  </a:lnTo>
                  <a:lnTo>
                    <a:pt x="3355" y="263665"/>
                  </a:lnTo>
                  <a:lnTo>
                    <a:pt x="0" y="309371"/>
                  </a:lnTo>
                  <a:lnTo>
                    <a:pt x="3355" y="355078"/>
                  </a:lnTo>
                  <a:lnTo>
                    <a:pt x="13102" y="398705"/>
                  </a:lnTo>
                  <a:lnTo>
                    <a:pt x="28761" y="439775"/>
                  </a:lnTo>
                  <a:lnTo>
                    <a:pt x="49853" y="477807"/>
                  </a:lnTo>
                  <a:lnTo>
                    <a:pt x="75899" y="512323"/>
                  </a:lnTo>
                  <a:lnTo>
                    <a:pt x="106420" y="542844"/>
                  </a:lnTo>
                  <a:lnTo>
                    <a:pt x="140936" y="568890"/>
                  </a:lnTo>
                  <a:lnTo>
                    <a:pt x="178968" y="589982"/>
                  </a:lnTo>
                  <a:lnTo>
                    <a:pt x="220038" y="605641"/>
                  </a:lnTo>
                  <a:lnTo>
                    <a:pt x="263665" y="615388"/>
                  </a:lnTo>
                  <a:lnTo>
                    <a:pt x="309372" y="618743"/>
                  </a:lnTo>
                  <a:lnTo>
                    <a:pt x="355078" y="615388"/>
                  </a:lnTo>
                  <a:lnTo>
                    <a:pt x="398705" y="605641"/>
                  </a:lnTo>
                  <a:lnTo>
                    <a:pt x="439775" y="589982"/>
                  </a:lnTo>
                  <a:lnTo>
                    <a:pt x="477807" y="568890"/>
                  </a:lnTo>
                  <a:lnTo>
                    <a:pt x="512323" y="542844"/>
                  </a:lnTo>
                  <a:lnTo>
                    <a:pt x="542844" y="512323"/>
                  </a:lnTo>
                  <a:lnTo>
                    <a:pt x="568890" y="477807"/>
                  </a:lnTo>
                  <a:lnTo>
                    <a:pt x="589982" y="439775"/>
                  </a:lnTo>
                  <a:lnTo>
                    <a:pt x="605641" y="398705"/>
                  </a:lnTo>
                  <a:lnTo>
                    <a:pt x="615388" y="355078"/>
                  </a:lnTo>
                  <a:lnTo>
                    <a:pt x="618743" y="309371"/>
                  </a:lnTo>
                  <a:lnTo>
                    <a:pt x="615388" y="263665"/>
                  </a:lnTo>
                  <a:lnTo>
                    <a:pt x="605641" y="220038"/>
                  </a:lnTo>
                  <a:lnTo>
                    <a:pt x="589982" y="178968"/>
                  </a:lnTo>
                  <a:lnTo>
                    <a:pt x="568890" y="140936"/>
                  </a:lnTo>
                  <a:lnTo>
                    <a:pt x="542844" y="106420"/>
                  </a:lnTo>
                  <a:lnTo>
                    <a:pt x="512323" y="75899"/>
                  </a:lnTo>
                  <a:lnTo>
                    <a:pt x="477807" y="49853"/>
                  </a:lnTo>
                  <a:lnTo>
                    <a:pt x="439775" y="28761"/>
                  </a:lnTo>
                  <a:lnTo>
                    <a:pt x="398705" y="13102"/>
                  </a:lnTo>
                  <a:lnTo>
                    <a:pt x="355078" y="3355"/>
                  </a:lnTo>
                  <a:lnTo>
                    <a:pt x="30937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object 47"/>
            <p:cNvSpPr/>
            <p:nvPr/>
          </p:nvSpPr>
          <p:spPr>
            <a:xfrm>
              <a:off x="6754368" y="731519"/>
              <a:ext cx="619125" cy="619125"/>
            </a:xfrm>
            <a:custGeom>
              <a:avLst/>
              <a:gdLst/>
              <a:ahLst/>
              <a:cxnLst/>
              <a:rect l="l" t="t" r="r" b="b"/>
              <a:pathLst>
                <a:path w="619125" h="619125">
                  <a:moveTo>
                    <a:pt x="0" y="309371"/>
                  </a:moveTo>
                  <a:lnTo>
                    <a:pt x="3355" y="263665"/>
                  </a:lnTo>
                  <a:lnTo>
                    <a:pt x="13102" y="220038"/>
                  </a:lnTo>
                  <a:lnTo>
                    <a:pt x="28761" y="178968"/>
                  </a:lnTo>
                  <a:lnTo>
                    <a:pt x="49853" y="140936"/>
                  </a:lnTo>
                  <a:lnTo>
                    <a:pt x="75899" y="106420"/>
                  </a:lnTo>
                  <a:lnTo>
                    <a:pt x="106420" y="75899"/>
                  </a:lnTo>
                  <a:lnTo>
                    <a:pt x="140936" y="49853"/>
                  </a:lnTo>
                  <a:lnTo>
                    <a:pt x="178968" y="28761"/>
                  </a:lnTo>
                  <a:lnTo>
                    <a:pt x="220038" y="13102"/>
                  </a:lnTo>
                  <a:lnTo>
                    <a:pt x="263665" y="3355"/>
                  </a:lnTo>
                  <a:lnTo>
                    <a:pt x="309372" y="0"/>
                  </a:lnTo>
                  <a:lnTo>
                    <a:pt x="355078" y="3355"/>
                  </a:lnTo>
                  <a:lnTo>
                    <a:pt x="398705" y="13102"/>
                  </a:lnTo>
                  <a:lnTo>
                    <a:pt x="439775" y="28761"/>
                  </a:lnTo>
                  <a:lnTo>
                    <a:pt x="477807" y="49853"/>
                  </a:lnTo>
                  <a:lnTo>
                    <a:pt x="512323" y="75899"/>
                  </a:lnTo>
                  <a:lnTo>
                    <a:pt x="542844" y="106420"/>
                  </a:lnTo>
                  <a:lnTo>
                    <a:pt x="568890" y="140936"/>
                  </a:lnTo>
                  <a:lnTo>
                    <a:pt x="589982" y="178968"/>
                  </a:lnTo>
                  <a:lnTo>
                    <a:pt x="605641" y="220038"/>
                  </a:lnTo>
                  <a:lnTo>
                    <a:pt x="615388" y="263665"/>
                  </a:lnTo>
                  <a:lnTo>
                    <a:pt x="618743" y="309371"/>
                  </a:lnTo>
                  <a:lnTo>
                    <a:pt x="615388" y="355078"/>
                  </a:lnTo>
                  <a:lnTo>
                    <a:pt x="605641" y="398705"/>
                  </a:lnTo>
                  <a:lnTo>
                    <a:pt x="589982" y="439775"/>
                  </a:lnTo>
                  <a:lnTo>
                    <a:pt x="568890" y="477807"/>
                  </a:lnTo>
                  <a:lnTo>
                    <a:pt x="542844" y="512323"/>
                  </a:lnTo>
                  <a:lnTo>
                    <a:pt x="512323" y="542844"/>
                  </a:lnTo>
                  <a:lnTo>
                    <a:pt x="477807" y="568890"/>
                  </a:lnTo>
                  <a:lnTo>
                    <a:pt x="439775" y="589982"/>
                  </a:lnTo>
                  <a:lnTo>
                    <a:pt x="398705" y="605641"/>
                  </a:lnTo>
                  <a:lnTo>
                    <a:pt x="355078" y="615388"/>
                  </a:lnTo>
                  <a:lnTo>
                    <a:pt x="309372" y="618743"/>
                  </a:lnTo>
                  <a:lnTo>
                    <a:pt x="263665" y="615388"/>
                  </a:lnTo>
                  <a:lnTo>
                    <a:pt x="220038" y="605641"/>
                  </a:lnTo>
                  <a:lnTo>
                    <a:pt x="178968" y="589982"/>
                  </a:lnTo>
                  <a:lnTo>
                    <a:pt x="140936" y="568890"/>
                  </a:lnTo>
                  <a:lnTo>
                    <a:pt x="106420" y="542844"/>
                  </a:lnTo>
                  <a:lnTo>
                    <a:pt x="75899" y="512323"/>
                  </a:lnTo>
                  <a:lnTo>
                    <a:pt x="49853" y="477807"/>
                  </a:lnTo>
                  <a:lnTo>
                    <a:pt x="28761" y="439775"/>
                  </a:lnTo>
                  <a:lnTo>
                    <a:pt x="13102" y="398705"/>
                  </a:lnTo>
                  <a:lnTo>
                    <a:pt x="3355" y="355078"/>
                  </a:lnTo>
                  <a:lnTo>
                    <a:pt x="0" y="309371"/>
                  </a:lnTo>
                  <a:close/>
                </a:path>
              </a:pathLst>
            </a:custGeom>
            <a:ln w="12700">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8" name="object 48"/>
          <p:cNvSpPr txBox="1">
            <a:spLocks noGrp="1"/>
          </p:cNvSpPr>
          <p:nvPr>
            <p:ph type="title"/>
          </p:nvPr>
        </p:nvSpPr>
        <p:spPr>
          <a:xfrm>
            <a:off x="7427214" y="805383"/>
            <a:ext cx="1928495" cy="300355"/>
          </a:xfrm>
          <a:prstGeom prst="rect">
            <a:avLst/>
          </a:prstGeom>
        </p:spPr>
        <p:txBody>
          <a:bodyPr vert="horz" wrap="square" lIns="0" tIns="12700" rIns="0" bIns="0" rtlCol="0">
            <a:spAutoFit/>
          </a:bodyPr>
          <a:lstStyle/>
          <a:p>
            <a:pPr marL="12700">
              <a:lnSpc>
                <a:spcPct val="100000"/>
              </a:lnSpc>
              <a:spcBef>
                <a:spcPts val="100"/>
              </a:spcBef>
            </a:pPr>
            <a:r>
              <a:rPr sz="1800" b="0" dirty="0">
                <a:latin typeface="Calibri"/>
                <a:cs typeface="Calibri"/>
              </a:rPr>
              <a:t>Coordinate</a:t>
            </a:r>
            <a:r>
              <a:rPr sz="1800" b="0" spc="-100" dirty="0">
                <a:latin typeface="Calibri"/>
                <a:cs typeface="Calibri"/>
              </a:rPr>
              <a:t> </a:t>
            </a:r>
            <a:r>
              <a:rPr sz="1800" b="0" spc="-10" dirty="0">
                <a:latin typeface="Calibri"/>
                <a:cs typeface="Calibri"/>
              </a:rPr>
              <a:t>activities</a:t>
            </a:r>
            <a:endParaRPr sz="1800">
              <a:latin typeface="Calibri"/>
              <a:cs typeface="Calibri"/>
            </a:endParaRPr>
          </a:p>
        </p:txBody>
      </p:sp>
      <p:grpSp>
        <p:nvGrpSpPr>
          <p:cNvPr id="49" name="object 49"/>
          <p:cNvGrpSpPr/>
          <p:nvPr/>
        </p:nvGrpSpPr>
        <p:grpSpPr>
          <a:xfrm>
            <a:off x="3776471" y="850391"/>
            <a:ext cx="5093335" cy="5327015"/>
            <a:chOff x="3776471" y="850391"/>
            <a:chExt cx="5093335" cy="5327015"/>
          </a:xfrm>
        </p:grpSpPr>
        <p:pic>
          <p:nvPicPr>
            <p:cNvPr id="50" name="object 50"/>
            <p:cNvPicPr/>
            <p:nvPr/>
          </p:nvPicPr>
          <p:blipFill>
            <a:blip r:embed="rId16" cstate="print"/>
            <a:stretch>
              <a:fillRect/>
            </a:stretch>
          </p:blipFill>
          <p:spPr>
            <a:xfrm>
              <a:off x="6857999" y="850391"/>
              <a:ext cx="411479" cy="381000"/>
            </a:xfrm>
            <a:prstGeom prst="rect">
              <a:avLst/>
            </a:prstGeom>
          </p:spPr>
        </p:pic>
        <p:pic>
          <p:nvPicPr>
            <p:cNvPr id="51" name="object 51"/>
            <p:cNvPicPr/>
            <p:nvPr/>
          </p:nvPicPr>
          <p:blipFill>
            <a:blip r:embed="rId17" cstate="print"/>
            <a:stretch>
              <a:fillRect/>
            </a:stretch>
          </p:blipFill>
          <p:spPr>
            <a:xfrm>
              <a:off x="8125967" y="1920239"/>
              <a:ext cx="371855" cy="390143"/>
            </a:xfrm>
            <a:prstGeom prst="rect">
              <a:avLst/>
            </a:prstGeom>
          </p:spPr>
        </p:pic>
        <p:pic>
          <p:nvPicPr>
            <p:cNvPr id="52" name="object 52"/>
            <p:cNvPicPr/>
            <p:nvPr/>
          </p:nvPicPr>
          <p:blipFill>
            <a:blip r:embed="rId18" cstate="print"/>
            <a:stretch>
              <a:fillRect/>
            </a:stretch>
          </p:blipFill>
          <p:spPr>
            <a:xfrm>
              <a:off x="8481059" y="3528059"/>
              <a:ext cx="388620" cy="406907"/>
            </a:xfrm>
            <a:prstGeom prst="rect">
              <a:avLst/>
            </a:prstGeom>
          </p:spPr>
        </p:pic>
        <p:pic>
          <p:nvPicPr>
            <p:cNvPr id="53" name="object 53"/>
            <p:cNvPicPr/>
            <p:nvPr/>
          </p:nvPicPr>
          <p:blipFill>
            <a:blip r:embed="rId19" cstate="print"/>
            <a:stretch>
              <a:fillRect/>
            </a:stretch>
          </p:blipFill>
          <p:spPr>
            <a:xfrm>
              <a:off x="7728203" y="5036820"/>
              <a:ext cx="393192" cy="434340"/>
            </a:xfrm>
            <a:prstGeom prst="rect">
              <a:avLst/>
            </a:prstGeom>
          </p:spPr>
        </p:pic>
        <p:pic>
          <p:nvPicPr>
            <p:cNvPr id="54" name="object 54"/>
            <p:cNvPicPr/>
            <p:nvPr/>
          </p:nvPicPr>
          <p:blipFill>
            <a:blip r:embed="rId20" cstate="print"/>
            <a:stretch>
              <a:fillRect/>
            </a:stretch>
          </p:blipFill>
          <p:spPr>
            <a:xfrm>
              <a:off x="5949695" y="5742432"/>
              <a:ext cx="391667" cy="434390"/>
            </a:xfrm>
            <a:prstGeom prst="rect">
              <a:avLst/>
            </a:prstGeom>
          </p:spPr>
        </p:pic>
        <p:pic>
          <p:nvPicPr>
            <p:cNvPr id="55" name="object 55"/>
            <p:cNvPicPr/>
            <p:nvPr/>
          </p:nvPicPr>
          <p:blipFill>
            <a:blip r:embed="rId21" cstate="print"/>
            <a:stretch>
              <a:fillRect/>
            </a:stretch>
          </p:blipFill>
          <p:spPr>
            <a:xfrm>
              <a:off x="4354067" y="5216651"/>
              <a:ext cx="336803" cy="458724"/>
            </a:xfrm>
            <a:prstGeom prst="rect">
              <a:avLst/>
            </a:prstGeom>
          </p:spPr>
        </p:pic>
        <p:pic>
          <p:nvPicPr>
            <p:cNvPr id="56" name="object 56"/>
            <p:cNvPicPr/>
            <p:nvPr/>
          </p:nvPicPr>
          <p:blipFill>
            <a:blip r:embed="rId22" cstate="print"/>
            <a:stretch>
              <a:fillRect/>
            </a:stretch>
          </p:blipFill>
          <p:spPr>
            <a:xfrm>
              <a:off x="3776471" y="1871472"/>
              <a:ext cx="315467" cy="457200"/>
            </a:xfrm>
            <a:prstGeom prst="rect">
              <a:avLst/>
            </a:prstGeom>
          </p:spPr>
        </p:pic>
        <p:pic>
          <p:nvPicPr>
            <p:cNvPr id="57" name="object 57"/>
            <p:cNvPicPr/>
            <p:nvPr/>
          </p:nvPicPr>
          <p:blipFill>
            <a:blip r:embed="rId23" cstate="print"/>
            <a:stretch>
              <a:fillRect/>
            </a:stretch>
          </p:blipFill>
          <p:spPr>
            <a:xfrm>
              <a:off x="4722875" y="2132075"/>
              <a:ext cx="2738628" cy="2738628"/>
            </a:xfrm>
            <a:prstGeom prst="rect">
              <a:avLst/>
            </a:prstGeom>
          </p:spPr>
        </p:pic>
        <p:sp>
          <p:nvSpPr>
            <p:cNvPr id="58" name="object 58"/>
            <p:cNvSpPr/>
            <p:nvPr/>
          </p:nvSpPr>
          <p:spPr>
            <a:xfrm>
              <a:off x="4874513" y="2207513"/>
              <a:ext cx="2444750" cy="2444750"/>
            </a:xfrm>
            <a:custGeom>
              <a:avLst/>
              <a:gdLst/>
              <a:ahLst/>
              <a:cxnLst/>
              <a:rect l="l" t="t" r="r" b="b"/>
              <a:pathLst>
                <a:path w="2444750" h="2444750">
                  <a:moveTo>
                    <a:pt x="1222248" y="0"/>
                  </a:moveTo>
                  <a:lnTo>
                    <a:pt x="1174256" y="925"/>
                  </a:lnTo>
                  <a:lnTo>
                    <a:pt x="1126733" y="3677"/>
                  </a:lnTo>
                  <a:lnTo>
                    <a:pt x="1079712" y="8223"/>
                  </a:lnTo>
                  <a:lnTo>
                    <a:pt x="1033228" y="14528"/>
                  </a:lnTo>
                  <a:lnTo>
                    <a:pt x="987314" y="22559"/>
                  </a:lnTo>
                  <a:lnTo>
                    <a:pt x="942005" y="32281"/>
                  </a:lnTo>
                  <a:lnTo>
                    <a:pt x="897334" y="43661"/>
                  </a:lnTo>
                  <a:lnTo>
                    <a:pt x="853335" y="56664"/>
                  </a:lnTo>
                  <a:lnTo>
                    <a:pt x="810043" y="71257"/>
                  </a:lnTo>
                  <a:lnTo>
                    <a:pt x="767491" y="87406"/>
                  </a:lnTo>
                  <a:lnTo>
                    <a:pt x="725714" y="105076"/>
                  </a:lnTo>
                  <a:lnTo>
                    <a:pt x="684744" y="124234"/>
                  </a:lnTo>
                  <a:lnTo>
                    <a:pt x="644617" y="144846"/>
                  </a:lnTo>
                  <a:lnTo>
                    <a:pt x="605366" y="166877"/>
                  </a:lnTo>
                  <a:lnTo>
                    <a:pt x="567025" y="190295"/>
                  </a:lnTo>
                  <a:lnTo>
                    <a:pt x="529629" y="215064"/>
                  </a:lnTo>
                  <a:lnTo>
                    <a:pt x="493210" y="241151"/>
                  </a:lnTo>
                  <a:lnTo>
                    <a:pt x="457804" y="268521"/>
                  </a:lnTo>
                  <a:lnTo>
                    <a:pt x="423443" y="297142"/>
                  </a:lnTo>
                  <a:lnTo>
                    <a:pt x="390163" y="326978"/>
                  </a:lnTo>
                  <a:lnTo>
                    <a:pt x="357997" y="357997"/>
                  </a:lnTo>
                  <a:lnTo>
                    <a:pt x="326978" y="390163"/>
                  </a:lnTo>
                  <a:lnTo>
                    <a:pt x="297142" y="423443"/>
                  </a:lnTo>
                  <a:lnTo>
                    <a:pt x="268521" y="457804"/>
                  </a:lnTo>
                  <a:lnTo>
                    <a:pt x="241151" y="493210"/>
                  </a:lnTo>
                  <a:lnTo>
                    <a:pt x="215064" y="529629"/>
                  </a:lnTo>
                  <a:lnTo>
                    <a:pt x="190295" y="567025"/>
                  </a:lnTo>
                  <a:lnTo>
                    <a:pt x="166878" y="605366"/>
                  </a:lnTo>
                  <a:lnTo>
                    <a:pt x="144846" y="644617"/>
                  </a:lnTo>
                  <a:lnTo>
                    <a:pt x="124234" y="684744"/>
                  </a:lnTo>
                  <a:lnTo>
                    <a:pt x="105076" y="725714"/>
                  </a:lnTo>
                  <a:lnTo>
                    <a:pt x="87406" y="767491"/>
                  </a:lnTo>
                  <a:lnTo>
                    <a:pt x="71257" y="810043"/>
                  </a:lnTo>
                  <a:lnTo>
                    <a:pt x="56664" y="853335"/>
                  </a:lnTo>
                  <a:lnTo>
                    <a:pt x="43661" y="897334"/>
                  </a:lnTo>
                  <a:lnTo>
                    <a:pt x="32281" y="942005"/>
                  </a:lnTo>
                  <a:lnTo>
                    <a:pt x="22559" y="987314"/>
                  </a:lnTo>
                  <a:lnTo>
                    <a:pt x="14528" y="1033228"/>
                  </a:lnTo>
                  <a:lnTo>
                    <a:pt x="8223" y="1079712"/>
                  </a:lnTo>
                  <a:lnTo>
                    <a:pt x="3677" y="1126733"/>
                  </a:lnTo>
                  <a:lnTo>
                    <a:pt x="925" y="1174256"/>
                  </a:lnTo>
                  <a:lnTo>
                    <a:pt x="0" y="1222248"/>
                  </a:lnTo>
                  <a:lnTo>
                    <a:pt x="925" y="1270239"/>
                  </a:lnTo>
                  <a:lnTo>
                    <a:pt x="3677" y="1317762"/>
                  </a:lnTo>
                  <a:lnTo>
                    <a:pt x="8223" y="1364783"/>
                  </a:lnTo>
                  <a:lnTo>
                    <a:pt x="14528" y="1411267"/>
                  </a:lnTo>
                  <a:lnTo>
                    <a:pt x="22559" y="1457181"/>
                  </a:lnTo>
                  <a:lnTo>
                    <a:pt x="32281" y="1502490"/>
                  </a:lnTo>
                  <a:lnTo>
                    <a:pt x="43661" y="1547161"/>
                  </a:lnTo>
                  <a:lnTo>
                    <a:pt x="56664" y="1591160"/>
                  </a:lnTo>
                  <a:lnTo>
                    <a:pt x="71257" y="1634452"/>
                  </a:lnTo>
                  <a:lnTo>
                    <a:pt x="87406" y="1677004"/>
                  </a:lnTo>
                  <a:lnTo>
                    <a:pt x="105076" y="1718781"/>
                  </a:lnTo>
                  <a:lnTo>
                    <a:pt x="124234" y="1759751"/>
                  </a:lnTo>
                  <a:lnTo>
                    <a:pt x="144846" y="1799878"/>
                  </a:lnTo>
                  <a:lnTo>
                    <a:pt x="166877" y="1839129"/>
                  </a:lnTo>
                  <a:lnTo>
                    <a:pt x="190295" y="1877470"/>
                  </a:lnTo>
                  <a:lnTo>
                    <a:pt x="215064" y="1914866"/>
                  </a:lnTo>
                  <a:lnTo>
                    <a:pt x="241151" y="1951285"/>
                  </a:lnTo>
                  <a:lnTo>
                    <a:pt x="268521" y="1986691"/>
                  </a:lnTo>
                  <a:lnTo>
                    <a:pt x="297142" y="2021052"/>
                  </a:lnTo>
                  <a:lnTo>
                    <a:pt x="326978" y="2054332"/>
                  </a:lnTo>
                  <a:lnTo>
                    <a:pt x="357997" y="2086498"/>
                  </a:lnTo>
                  <a:lnTo>
                    <a:pt x="390163" y="2117517"/>
                  </a:lnTo>
                  <a:lnTo>
                    <a:pt x="423443" y="2147353"/>
                  </a:lnTo>
                  <a:lnTo>
                    <a:pt x="457804" y="2175974"/>
                  </a:lnTo>
                  <a:lnTo>
                    <a:pt x="493210" y="2203344"/>
                  </a:lnTo>
                  <a:lnTo>
                    <a:pt x="529629" y="2229431"/>
                  </a:lnTo>
                  <a:lnTo>
                    <a:pt x="567025" y="2254200"/>
                  </a:lnTo>
                  <a:lnTo>
                    <a:pt x="605366" y="2277618"/>
                  </a:lnTo>
                  <a:lnTo>
                    <a:pt x="644617" y="2299649"/>
                  </a:lnTo>
                  <a:lnTo>
                    <a:pt x="684744" y="2320261"/>
                  </a:lnTo>
                  <a:lnTo>
                    <a:pt x="725714" y="2339419"/>
                  </a:lnTo>
                  <a:lnTo>
                    <a:pt x="767491" y="2357089"/>
                  </a:lnTo>
                  <a:lnTo>
                    <a:pt x="810043" y="2373238"/>
                  </a:lnTo>
                  <a:lnTo>
                    <a:pt x="853335" y="2387831"/>
                  </a:lnTo>
                  <a:lnTo>
                    <a:pt x="897334" y="2400834"/>
                  </a:lnTo>
                  <a:lnTo>
                    <a:pt x="942005" y="2412214"/>
                  </a:lnTo>
                  <a:lnTo>
                    <a:pt x="987314" y="2421936"/>
                  </a:lnTo>
                  <a:lnTo>
                    <a:pt x="1033228" y="2429967"/>
                  </a:lnTo>
                  <a:lnTo>
                    <a:pt x="1079712" y="2436272"/>
                  </a:lnTo>
                  <a:lnTo>
                    <a:pt x="1126733" y="2440818"/>
                  </a:lnTo>
                  <a:lnTo>
                    <a:pt x="1174256" y="2443570"/>
                  </a:lnTo>
                  <a:lnTo>
                    <a:pt x="1222248" y="2444496"/>
                  </a:lnTo>
                  <a:lnTo>
                    <a:pt x="1270239" y="2443570"/>
                  </a:lnTo>
                  <a:lnTo>
                    <a:pt x="1317762" y="2440818"/>
                  </a:lnTo>
                  <a:lnTo>
                    <a:pt x="1364783" y="2436272"/>
                  </a:lnTo>
                  <a:lnTo>
                    <a:pt x="1411267" y="2429967"/>
                  </a:lnTo>
                  <a:lnTo>
                    <a:pt x="1457181" y="2421936"/>
                  </a:lnTo>
                  <a:lnTo>
                    <a:pt x="1502490" y="2412214"/>
                  </a:lnTo>
                  <a:lnTo>
                    <a:pt x="1547161" y="2400834"/>
                  </a:lnTo>
                  <a:lnTo>
                    <a:pt x="1591160" y="2387831"/>
                  </a:lnTo>
                  <a:lnTo>
                    <a:pt x="1634452" y="2373238"/>
                  </a:lnTo>
                  <a:lnTo>
                    <a:pt x="1677004" y="2357089"/>
                  </a:lnTo>
                  <a:lnTo>
                    <a:pt x="1718781" y="2339419"/>
                  </a:lnTo>
                  <a:lnTo>
                    <a:pt x="1759751" y="2320261"/>
                  </a:lnTo>
                  <a:lnTo>
                    <a:pt x="1799878" y="2299649"/>
                  </a:lnTo>
                  <a:lnTo>
                    <a:pt x="1839129" y="2277618"/>
                  </a:lnTo>
                  <a:lnTo>
                    <a:pt x="1877470" y="2254200"/>
                  </a:lnTo>
                  <a:lnTo>
                    <a:pt x="1914866" y="2229431"/>
                  </a:lnTo>
                  <a:lnTo>
                    <a:pt x="1951285" y="2203344"/>
                  </a:lnTo>
                  <a:lnTo>
                    <a:pt x="1986691" y="2175974"/>
                  </a:lnTo>
                  <a:lnTo>
                    <a:pt x="2021052" y="2147353"/>
                  </a:lnTo>
                  <a:lnTo>
                    <a:pt x="2054332" y="2117517"/>
                  </a:lnTo>
                  <a:lnTo>
                    <a:pt x="2086498" y="2086498"/>
                  </a:lnTo>
                  <a:lnTo>
                    <a:pt x="2117517" y="2054332"/>
                  </a:lnTo>
                  <a:lnTo>
                    <a:pt x="2147353" y="2021052"/>
                  </a:lnTo>
                  <a:lnTo>
                    <a:pt x="2175974" y="1986691"/>
                  </a:lnTo>
                  <a:lnTo>
                    <a:pt x="2203344" y="1951285"/>
                  </a:lnTo>
                  <a:lnTo>
                    <a:pt x="2229431" y="1914866"/>
                  </a:lnTo>
                  <a:lnTo>
                    <a:pt x="2254200" y="1877470"/>
                  </a:lnTo>
                  <a:lnTo>
                    <a:pt x="2277617" y="1839129"/>
                  </a:lnTo>
                  <a:lnTo>
                    <a:pt x="2299649" y="1799878"/>
                  </a:lnTo>
                  <a:lnTo>
                    <a:pt x="2320261" y="1759751"/>
                  </a:lnTo>
                  <a:lnTo>
                    <a:pt x="2339419" y="1718781"/>
                  </a:lnTo>
                  <a:lnTo>
                    <a:pt x="2357089" y="1677004"/>
                  </a:lnTo>
                  <a:lnTo>
                    <a:pt x="2373238" y="1634452"/>
                  </a:lnTo>
                  <a:lnTo>
                    <a:pt x="2387831" y="1591160"/>
                  </a:lnTo>
                  <a:lnTo>
                    <a:pt x="2400834" y="1547161"/>
                  </a:lnTo>
                  <a:lnTo>
                    <a:pt x="2412214" y="1502490"/>
                  </a:lnTo>
                  <a:lnTo>
                    <a:pt x="2421936" y="1457181"/>
                  </a:lnTo>
                  <a:lnTo>
                    <a:pt x="2429967" y="1411267"/>
                  </a:lnTo>
                  <a:lnTo>
                    <a:pt x="2436272" y="1364783"/>
                  </a:lnTo>
                  <a:lnTo>
                    <a:pt x="2440818" y="1317762"/>
                  </a:lnTo>
                  <a:lnTo>
                    <a:pt x="2443570" y="1270239"/>
                  </a:lnTo>
                  <a:lnTo>
                    <a:pt x="2444495" y="1222248"/>
                  </a:lnTo>
                  <a:lnTo>
                    <a:pt x="2443570" y="1174256"/>
                  </a:lnTo>
                  <a:lnTo>
                    <a:pt x="2440818" y="1126733"/>
                  </a:lnTo>
                  <a:lnTo>
                    <a:pt x="2436272" y="1079712"/>
                  </a:lnTo>
                  <a:lnTo>
                    <a:pt x="2429967" y="1033228"/>
                  </a:lnTo>
                  <a:lnTo>
                    <a:pt x="2421936" y="987314"/>
                  </a:lnTo>
                  <a:lnTo>
                    <a:pt x="2412214" y="942005"/>
                  </a:lnTo>
                  <a:lnTo>
                    <a:pt x="2400834" y="897334"/>
                  </a:lnTo>
                  <a:lnTo>
                    <a:pt x="2387831" y="853335"/>
                  </a:lnTo>
                  <a:lnTo>
                    <a:pt x="2373238" y="810043"/>
                  </a:lnTo>
                  <a:lnTo>
                    <a:pt x="2357089" y="767491"/>
                  </a:lnTo>
                  <a:lnTo>
                    <a:pt x="2339419" y="725714"/>
                  </a:lnTo>
                  <a:lnTo>
                    <a:pt x="2320261" y="684744"/>
                  </a:lnTo>
                  <a:lnTo>
                    <a:pt x="2299649" y="644617"/>
                  </a:lnTo>
                  <a:lnTo>
                    <a:pt x="2277617" y="605366"/>
                  </a:lnTo>
                  <a:lnTo>
                    <a:pt x="2254200" y="567025"/>
                  </a:lnTo>
                  <a:lnTo>
                    <a:pt x="2229431" y="529629"/>
                  </a:lnTo>
                  <a:lnTo>
                    <a:pt x="2203344" y="493210"/>
                  </a:lnTo>
                  <a:lnTo>
                    <a:pt x="2175974" y="457804"/>
                  </a:lnTo>
                  <a:lnTo>
                    <a:pt x="2147353" y="423443"/>
                  </a:lnTo>
                  <a:lnTo>
                    <a:pt x="2117517" y="390163"/>
                  </a:lnTo>
                  <a:lnTo>
                    <a:pt x="2086498" y="357997"/>
                  </a:lnTo>
                  <a:lnTo>
                    <a:pt x="2054332" y="326978"/>
                  </a:lnTo>
                  <a:lnTo>
                    <a:pt x="2021052" y="297142"/>
                  </a:lnTo>
                  <a:lnTo>
                    <a:pt x="1986691" y="268521"/>
                  </a:lnTo>
                  <a:lnTo>
                    <a:pt x="1951285" y="241151"/>
                  </a:lnTo>
                  <a:lnTo>
                    <a:pt x="1914866" y="215064"/>
                  </a:lnTo>
                  <a:lnTo>
                    <a:pt x="1877470" y="190295"/>
                  </a:lnTo>
                  <a:lnTo>
                    <a:pt x="1839129" y="166878"/>
                  </a:lnTo>
                  <a:lnTo>
                    <a:pt x="1799878" y="144846"/>
                  </a:lnTo>
                  <a:lnTo>
                    <a:pt x="1759751" y="124234"/>
                  </a:lnTo>
                  <a:lnTo>
                    <a:pt x="1718781" y="105076"/>
                  </a:lnTo>
                  <a:lnTo>
                    <a:pt x="1677004" y="87406"/>
                  </a:lnTo>
                  <a:lnTo>
                    <a:pt x="1634452" y="71257"/>
                  </a:lnTo>
                  <a:lnTo>
                    <a:pt x="1591160" y="56664"/>
                  </a:lnTo>
                  <a:lnTo>
                    <a:pt x="1547161" y="43661"/>
                  </a:lnTo>
                  <a:lnTo>
                    <a:pt x="1502490" y="32281"/>
                  </a:lnTo>
                  <a:lnTo>
                    <a:pt x="1457181" y="22559"/>
                  </a:lnTo>
                  <a:lnTo>
                    <a:pt x="1411267" y="14528"/>
                  </a:lnTo>
                  <a:lnTo>
                    <a:pt x="1364783" y="8223"/>
                  </a:lnTo>
                  <a:lnTo>
                    <a:pt x="1317762" y="3677"/>
                  </a:lnTo>
                  <a:lnTo>
                    <a:pt x="1270239" y="925"/>
                  </a:lnTo>
                  <a:lnTo>
                    <a:pt x="122224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object 59"/>
            <p:cNvSpPr/>
            <p:nvPr/>
          </p:nvSpPr>
          <p:spPr>
            <a:xfrm>
              <a:off x="4874513" y="2207513"/>
              <a:ext cx="2444750" cy="2444750"/>
            </a:xfrm>
            <a:custGeom>
              <a:avLst/>
              <a:gdLst/>
              <a:ahLst/>
              <a:cxnLst/>
              <a:rect l="l" t="t" r="r" b="b"/>
              <a:pathLst>
                <a:path w="2444750" h="2444750">
                  <a:moveTo>
                    <a:pt x="0" y="1222248"/>
                  </a:moveTo>
                  <a:lnTo>
                    <a:pt x="925" y="1174256"/>
                  </a:lnTo>
                  <a:lnTo>
                    <a:pt x="3677" y="1126733"/>
                  </a:lnTo>
                  <a:lnTo>
                    <a:pt x="8223" y="1079712"/>
                  </a:lnTo>
                  <a:lnTo>
                    <a:pt x="14528" y="1033228"/>
                  </a:lnTo>
                  <a:lnTo>
                    <a:pt x="22559" y="987314"/>
                  </a:lnTo>
                  <a:lnTo>
                    <a:pt x="32281" y="942005"/>
                  </a:lnTo>
                  <a:lnTo>
                    <a:pt x="43661" y="897334"/>
                  </a:lnTo>
                  <a:lnTo>
                    <a:pt x="56664" y="853335"/>
                  </a:lnTo>
                  <a:lnTo>
                    <a:pt x="71257" y="810043"/>
                  </a:lnTo>
                  <a:lnTo>
                    <a:pt x="87406" y="767491"/>
                  </a:lnTo>
                  <a:lnTo>
                    <a:pt x="105076" y="725714"/>
                  </a:lnTo>
                  <a:lnTo>
                    <a:pt x="124234" y="684744"/>
                  </a:lnTo>
                  <a:lnTo>
                    <a:pt x="144846" y="644617"/>
                  </a:lnTo>
                  <a:lnTo>
                    <a:pt x="166878" y="605366"/>
                  </a:lnTo>
                  <a:lnTo>
                    <a:pt x="190295" y="567025"/>
                  </a:lnTo>
                  <a:lnTo>
                    <a:pt x="215064" y="529629"/>
                  </a:lnTo>
                  <a:lnTo>
                    <a:pt x="241151" y="493210"/>
                  </a:lnTo>
                  <a:lnTo>
                    <a:pt x="268521" y="457804"/>
                  </a:lnTo>
                  <a:lnTo>
                    <a:pt x="297142" y="423443"/>
                  </a:lnTo>
                  <a:lnTo>
                    <a:pt x="326978" y="390163"/>
                  </a:lnTo>
                  <a:lnTo>
                    <a:pt x="357997" y="357997"/>
                  </a:lnTo>
                  <a:lnTo>
                    <a:pt x="390163" y="326978"/>
                  </a:lnTo>
                  <a:lnTo>
                    <a:pt x="423443" y="297142"/>
                  </a:lnTo>
                  <a:lnTo>
                    <a:pt x="457804" y="268521"/>
                  </a:lnTo>
                  <a:lnTo>
                    <a:pt x="493210" y="241151"/>
                  </a:lnTo>
                  <a:lnTo>
                    <a:pt x="529629" y="215064"/>
                  </a:lnTo>
                  <a:lnTo>
                    <a:pt x="567025" y="190295"/>
                  </a:lnTo>
                  <a:lnTo>
                    <a:pt x="605366" y="166877"/>
                  </a:lnTo>
                  <a:lnTo>
                    <a:pt x="644617" y="144846"/>
                  </a:lnTo>
                  <a:lnTo>
                    <a:pt x="684744" y="124234"/>
                  </a:lnTo>
                  <a:lnTo>
                    <a:pt x="725714" y="105076"/>
                  </a:lnTo>
                  <a:lnTo>
                    <a:pt x="767491" y="87406"/>
                  </a:lnTo>
                  <a:lnTo>
                    <a:pt x="810043" y="71257"/>
                  </a:lnTo>
                  <a:lnTo>
                    <a:pt x="853335" y="56664"/>
                  </a:lnTo>
                  <a:lnTo>
                    <a:pt x="897334" y="43661"/>
                  </a:lnTo>
                  <a:lnTo>
                    <a:pt x="942005" y="32281"/>
                  </a:lnTo>
                  <a:lnTo>
                    <a:pt x="987314" y="22559"/>
                  </a:lnTo>
                  <a:lnTo>
                    <a:pt x="1033228" y="14528"/>
                  </a:lnTo>
                  <a:lnTo>
                    <a:pt x="1079712" y="8223"/>
                  </a:lnTo>
                  <a:lnTo>
                    <a:pt x="1126733" y="3677"/>
                  </a:lnTo>
                  <a:lnTo>
                    <a:pt x="1174256" y="925"/>
                  </a:lnTo>
                  <a:lnTo>
                    <a:pt x="1222248" y="0"/>
                  </a:lnTo>
                  <a:lnTo>
                    <a:pt x="1270239" y="925"/>
                  </a:lnTo>
                  <a:lnTo>
                    <a:pt x="1317762" y="3677"/>
                  </a:lnTo>
                  <a:lnTo>
                    <a:pt x="1364783" y="8223"/>
                  </a:lnTo>
                  <a:lnTo>
                    <a:pt x="1411267" y="14528"/>
                  </a:lnTo>
                  <a:lnTo>
                    <a:pt x="1457181" y="22559"/>
                  </a:lnTo>
                  <a:lnTo>
                    <a:pt x="1502490" y="32281"/>
                  </a:lnTo>
                  <a:lnTo>
                    <a:pt x="1547161" y="43661"/>
                  </a:lnTo>
                  <a:lnTo>
                    <a:pt x="1591160" y="56664"/>
                  </a:lnTo>
                  <a:lnTo>
                    <a:pt x="1634452" y="71257"/>
                  </a:lnTo>
                  <a:lnTo>
                    <a:pt x="1677004" y="87406"/>
                  </a:lnTo>
                  <a:lnTo>
                    <a:pt x="1718781" y="105076"/>
                  </a:lnTo>
                  <a:lnTo>
                    <a:pt x="1759751" y="124234"/>
                  </a:lnTo>
                  <a:lnTo>
                    <a:pt x="1799878" y="144846"/>
                  </a:lnTo>
                  <a:lnTo>
                    <a:pt x="1839129" y="166878"/>
                  </a:lnTo>
                  <a:lnTo>
                    <a:pt x="1877470" y="190295"/>
                  </a:lnTo>
                  <a:lnTo>
                    <a:pt x="1914866" y="215064"/>
                  </a:lnTo>
                  <a:lnTo>
                    <a:pt x="1951285" y="241151"/>
                  </a:lnTo>
                  <a:lnTo>
                    <a:pt x="1986691" y="268521"/>
                  </a:lnTo>
                  <a:lnTo>
                    <a:pt x="2021052" y="297142"/>
                  </a:lnTo>
                  <a:lnTo>
                    <a:pt x="2054332" y="326978"/>
                  </a:lnTo>
                  <a:lnTo>
                    <a:pt x="2086498" y="357997"/>
                  </a:lnTo>
                  <a:lnTo>
                    <a:pt x="2117517" y="390163"/>
                  </a:lnTo>
                  <a:lnTo>
                    <a:pt x="2147353" y="423443"/>
                  </a:lnTo>
                  <a:lnTo>
                    <a:pt x="2175974" y="457804"/>
                  </a:lnTo>
                  <a:lnTo>
                    <a:pt x="2203344" y="493210"/>
                  </a:lnTo>
                  <a:lnTo>
                    <a:pt x="2229431" y="529629"/>
                  </a:lnTo>
                  <a:lnTo>
                    <a:pt x="2254200" y="567025"/>
                  </a:lnTo>
                  <a:lnTo>
                    <a:pt x="2277617" y="605366"/>
                  </a:lnTo>
                  <a:lnTo>
                    <a:pt x="2299649" y="644617"/>
                  </a:lnTo>
                  <a:lnTo>
                    <a:pt x="2320261" y="684744"/>
                  </a:lnTo>
                  <a:lnTo>
                    <a:pt x="2339419" y="725714"/>
                  </a:lnTo>
                  <a:lnTo>
                    <a:pt x="2357089" y="767491"/>
                  </a:lnTo>
                  <a:lnTo>
                    <a:pt x="2373238" y="810043"/>
                  </a:lnTo>
                  <a:lnTo>
                    <a:pt x="2387831" y="853335"/>
                  </a:lnTo>
                  <a:lnTo>
                    <a:pt x="2400834" y="897334"/>
                  </a:lnTo>
                  <a:lnTo>
                    <a:pt x="2412214" y="942005"/>
                  </a:lnTo>
                  <a:lnTo>
                    <a:pt x="2421936" y="987314"/>
                  </a:lnTo>
                  <a:lnTo>
                    <a:pt x="2429967" y="1033228"/>
                  </a:lnTo>
                  <a:lnTo>
                    <a:pt x="2436272" y="1079712"/>
                  </a:lnTo>
                  <a:lnTo>
                    <a:pt x="2440818" y="1126733"/>
                  </a:lnTo>
                  <a:lnTo>
                    <a:pt x="2443570" y="1174256"/>
                  </a:lnTo>
                  <a:lnTo>
                    <a:pt x="2444495" y="1222248"/>
                  </a:lnTo>
                  <a:lnTo>
                    <a:pt x="2443570" y="1270239"/>
                  </a:lnTo>
                  <a:lnTo>
                    <a:pt x="2440818" y="1317762"/>
                  </a:lnTo>
                  <a:lnTo>
                    <a:pt x="2436272" y="1364783"/>
                  </a:lnTo>
                  <a:lnTo>
                    <a:pt x="2429967" y="1411267"/>
                  </a:lnTo>
                  <a:lnTo>
                    <a:pt x="2421936" y="1457181"/>
                  </a:lnTo>
                  <a:lnTo>
                    <a:pt x="2412214" y="1502490"/>
                  </a:lnTo>
                  <a:lnTo>
                    <a:pt x="2400834" y="1547161"/>
                  </a:lnTo>
                  <a:lnTo>
                    <a:pt x="2387831" y="1591160"/>
                  </a:lnTo>
                  <a:lnTo>
                    <a:pt x="2373238" y="1634452"/>
                  </a:lnTo>
                  <a:lnTo>
                    <a:pt x="2357089" y="1677004"/>
                  </a:lnTo>
                  <a:lnTo>
                    <a:pt x="2339419" y="1718781"/>
                  </a:lnTo>
                  <a:lnTo>
                    <a:pt x="2320261" y="1759751"/>
                  </a:lnTo>
                  <a:lnTo>
                    <a:pt x="2299649" y="1799878"/>
                  </a:lnTo>
                  <a:lnTo>
                    <a:pt x="2277617" y="1839129"/>
                  </a:lnTo>
                  <a:lnTo>
                    <a:pt x="2254200" y="1877470"/>
                  </a:lnTo>
                  <a:lnTo>
                    <a:pt x="2229431" y="1914866"/>
                  </a:lnTo>
                  <a:lnTo>
                    <a:pt x="2203344" y="1951285"/>
                  </a:lnTo>
                  <a:lnTo>
                    <a:pt x="2175974" y="1986691"/>
                  </a:lnTo>
                  <a:lnTo>
                    <a:pt x="2147353" y="2021052"/>
                  </a:lnTo>
                  <a:lnTo>
                    <a:pt x="2117517" y="2054332"/>
                  </a:lnTo>
                  <a:lnTo>
                    <a:pt x="2086498" y="2086498"/>
                  </a:lnTo>
                  <a:lnTo>
                    <a:pt x="2054332" y="2117517"/>
                  </a:lnTo>
                  <a:lnTo>
                    <a:pt x="2021052" y="2147353"/>
                  </a:lnTo>
                  <a:lnTo>
                    <a:pt x="1986691" y="2175974"/>
                  </a:lnTo>
                  <a:lnTo>
                    <a:pt x="1951285" y="2203344"/>
                  </a:lnTo>
                  <a:lnTo>
                    <a:pt x="1914866" y="2229431"/>
                  </a:lnTo>
                  <a:lnTo>
                    <a:pt x="1877470" y="2254200"/>
                  </a:lnTo>
                  <a:lnTo>
                    <a:pt x="1839129" y="2277618"/>
                  </a:lnTo>
                  <a:lnTo>
                    <a:pt x="1799878" y="2299649"/>
                  </a:lnTo>
                  <a:lnTo>
                    <a:pt x="1759751" y="2320261"/>
                  </a:lnTo>
                  <a:lnTo>
                    <a:pt x="1718781" y="2339419"/>
                  </a:lnTo>
                  <a:lnTo>
                    <a:pt x="1677004" y="2357089"/>
                  </a:lnTo>
                  <a:lnTo>
                    <a:pt x="1634452" y="2373238"/>
                  </a:lnTo>
                  <a:lnTo>
                    <a:pt x="1591160" y="2387831"/>
                  </a:lnTo>
                  <a:lnTo>
                    <a:pt x="1547161" y="2400834"/>
                  </a:lnTo>
                  <a:lnTo>
                    <a:pt x="1502490" y="2412214"/>
                  </a:lnTo>
                  <a:lnTo>
                    <a:pt x="1457181" y="2421936"/>
                  </a:lnTo>
                  <a:lnTo>
                    <a:pt x="1411267" y="2429967"/>
                  </a:lnTo>
                  <a:lnTo>
                    <a:pt x="1364783" y="2436272"/>
                  </a:lnTo>
                  <a:lnTo>
                    <a:pt x="1317762" y="2440818"/>
                  </a:lnTo>
                  <a:lnTo>
                    <a:pt x="1270239" y="2443570"/>
                  </a:lnTo>
                  <a:lnTo>
                    <a:pt x="1222248" y="2444496"/>
                  </a:lnTo>
                  <a:lnTo>
                    <a:pt x="1174256" y="2443570"/>
                  </a:lnTo>
                  <a:lnTo>
                    <a:pt x="1126733" y="2440818"/>
                  </a:lnTo>
                  <a:lnTo>
                    <a:pt x="1079712" y="2436272"/>
                  </a:lnTo>
                  <a:lnTo>
                    <a:pt x="1033228" y="2429967"/>
                  </a:lnTo>
                  <a:lnTo>
                    <a:pt x="987314" y="2421936"/>
                  </a:lnTo>
                  <a:lnTo>
                    <a:pt x="942005" y="2412214"/>
                  </a:lnTo>
                  <a:lnTo>
                    <a:pt x="897334" y="2400834"/>
                  </a:lnTo>
                  <a:lnTo>
                    <a:pt x="853335" y="2387831"/>
                  </a:lnTo>
                  <a:lnTo>
                    <a:pt x="810043" y="2373238"/>
                  </a:lnTo>
                  <a:lnTo>
                    <a:pt x="767491" y="2357089"/>
                  </a:lnTo>
                  <a:lnTo>
                    <a:pt x="725714" y="2339419"/>
                  </a:lnTo>
                  <a:lnTo>
                    <a:pt x="684744" y="2320261"/>
                  </a:lnTo>
                  <a:lnTo>
                    <a:pt x="644617" y="2299649"/>
                  </a:lnTo>
                  <a:lnTo>
                    <a:pt x="605366" y="2277618"/>
                  </a:lnTo>
                  <a:lnTo>
                    <a:pt x="567025" y="2254200"/>
                  </a:lnTo>
                  <a:lnTo>
                    <a:pt x="529629" y="2229431"/>
                  </a:lnTo>
                  <a:lnTo>
                    <a:pt x="493210" y="2203344"/>
                  </a:lnTo>
                  <a:lnTo>
                    <a:pt x="457804" y="2175974"/>
                  </a:lnTo>
                  <a:lnTo>
                    <a:pt x="423443" y="2147353"/>
                  </a:lnTo>
                  <a:lnTo>
                    <a:pt x="390163" y="2117517"/>
                  </a:lnTo>
                  <a:lnTo>
                    <a:pt x="357997" y="2086498"/>
                  </a:lnTo>
                  <a:lnTo>
                    <a:pt x="326978" y="2054332"/>
                  </a:lnTo>
                  <a:lnTo>
                    <a:pt x="297142" y="2021052"/>
                  </a:lnTo>
                  <a:lnTo>
                    <a:pt x="268521" y="1986691"/>
                  </a:lnTo>
                  <a:lnTo>
                    <a:pt x="241151" y="1951285"/>
                  </a:lnTo>
                  <a:lnTo>
                    <a:pt x="215064" y="1914866"/>
                  </a:lnTo>
                  <a:lnTo>
                    <a:pt x="190295" y="1877470"/>
                  </a:lnTo>
                  <a:lnTo>
                    <a:pt x="166877" y="1839129"/>
                  </a:lnTo>
                  <a:lnTo>
                    <a:pt x="144846" y="1799878"/>
                  </a:lnTo>
                  <a:lnTo>
                    <a:pt x="124234" y="1759751"/>
                  </a:lnTo>
                  <a:lnTo>
                    <a:pt x="105076" y="1718781"/>
                  </a:lnTo>
                  <a:lnTo>
                    <a:pt x="87406" y="1677004"/>
                  </a:lnTo>
                  <a:lnTo>
                    <a:pt x="71257" y="1634452"/>
                  </a:lnTo>
                  <a:lnTo>
                    <a:pt x="56664" y="1591160"/>
                  </a:lnTo>
                  <a:lnTo>
                    <a:pt x="43661" y="1547161"/>
                  </a:lnTo>
                  <a:lnTo>
                    <a:pt x="32281" y="1502490"/>
                  </a:lnTo>
                  <a:lnTo>
                    <a:pt x="22559" y="1457181"/>
                  </a:lnTo>
                  <a:lnTo>
                    <a:pt x="14528" y="1411267"/>
                  </a:lnTo>
                  <a:lnTo>
                    <a:pt x="8223" y="1364783"/>
                  </a:lnTo>
                  <a:lnTo>
                    <a:pt x="3677" y="1317762"/>
                  </a:lnTo>
                  <a:lnTo>
                    <a:pt x="925" y="1270239"/>
                  </a:lnTo>
                  <a:lnTo>
                    <a:pt x="0" y="1222248"/>
                  </a:lnTo>
                  <a:close/>
                </a:path>
              </a:pathLst>
            </a:custGeom>
            <a:ln w="19050">
              <a:solidFill>
                <a:srgbClr val="58585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0" name="object 60"/>
          <p:cNvSpPr txBox="1"/>
          <p:nvPr/>
        </p:nvSpPr>
        <p:spPr>
          <a:xfrm>
            <a:off x="6587997" y="6008623"/>
            <a:ext cx="146050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Calibri"/>
                <a:cs typeface="Calibri"/>
              </a:rPr>
              <a:t>Self-confidence</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61" name="object 61"/>
          <p:cNvSpPr txBox="1"/>
          <p:nvPr/>
        </p:nvSpPr>
        <p:spPr>
          <a:xfrm>
            <a:off x="5150358" y="3392804"/>
            <a:ext cx="1892300" cy="848360"/>
          </a:xfrm>
          <a:prstGeom prst="rect">
            <a:avLst/>
          </a:prstGeom>
        </p:spPr>
        <p:txBody>
          <a:bodyPr vert="horz" wrap="square" lIns="0" tIns="12700" rIns="0" bIns="0" rtlCol="0">
            <a:spAutoFit/>
          </a:bodyPr>
          <a:lstStyle/>
          <a:p>
            <a:pPr marL="12700" marR="5080" lvl="0" indent="0" algn="ctr"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Prepare</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Scouts</a:t>
            </a:r>
            <a:r>
              <a:rPr kumimoji="0" sz="1800" b="0" i="0" u="none" strike="noStrike" kern="0" cap="none" spc="-6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for</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50" normalizeH="0" baseline="0" noProof="0" dirty="0">
                <a:ln>
                  <a:noFill/>
                </a:ln>
                <a:solidFill>
                  <a:sysClr val="windowText" lastClr="000000"/>
                </a:solidFill>
                <a:effectLst/>
                <a:uLnTx/>
                <a:uFillTx/>
                <a:latin typeface="Calibri"/>
                <a:cs typeface="Calibri"/>
              </a:rPr>
              <a:t>a </a:t>
            </a:r>
            <a:r>
              <a:rPr kumimoji="0" sz="1800" b="0" i="0" u="none" strike="noStrike" kern="0" cap="none" spc="0" normalizeH="0" baseline="0" noProof="0" dirty="0">
                <a:ln>
                  <a:noFill/>
                </a:ln>
                <a:solidFill>
                  <a:sysClr val="windowText" lastClr="000000"/>
                </a:solidFill>
                <a:effectLst/>
                <a:uLnTx/>
                <a:uFillTx/>
                <a:latin typeface="Calibri"/>
                <a:cs typeface="Calibri"/>
              </a:rPr>
              <a:t>life</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purpose</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25" normalizeH="0" baseline="0" noProof="0" dirty="0">
                <a:ln>
                  <a:noFill/>
                </a:ln>
                <a:solidFill>
                  <a:sysClr val="windowText" lastClr="000000"/>
                </a:solidFill>
                <a:effectLst/>
                <a:uLnTx/>
                <a:uFillTx/>
                <a:latin typeface="Calibri"/>
                <a:cs typeface="Calibri"/>
              </a:rPr>
              <a:t>and </a:t>
            </a:r>
            <a:r>
              <a:rPr kumimoji="0" sz="1800" b="0" i="0" u="none" strike="noStrike" kern="0" cap="none" spc="-10" normalizeH="0" baseline="0" noProof="0" dirty="0">
                <a:ln>
                  <a:noFill/>
                </a:ln>
                <a:solidFill>
                  <a:sysClr val="windowText" lastClr="000000"/>
                </a:solidFill>
                <a:effectLst/>
                <a:uLnTx/>
                <a:uFillTx/>
                <a:latin typeface="Calibri"/>
                <a:cs typeface="Calibri"/>
              </a:rPr>
              <a:t>impact</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62" name="object 62"/>
          <p:cNvSpPr txBox="1"/>
          <p:nvPr/>
        </p:nvSpPr>
        <p:spPr>
          <a:xfrm>
            <a:off x="5281421" y="2548255"/>
            <a:ext cx="1630045" cy="635635"/>
          </a:xfrm>
          <a:prstGeom prst="rect">
            <a:avLst/>
          </a:prstGeom>
        </p:spPr>
        <p:txBody>
          <a:bodyPr vert="horz" wrap="square" lIns="0" tIns="13335" rIns="0" bIns="0" rtlCol="0">
            <a:spAutoFit/>
          </a:bodyPr>
          <a:lstStyle/>
          <a:p>
            <a:pPr marL="12700" marR="5080" lvl="0" indent="286385" defTabSz="914400" eaLnBrk="1" fontAlgn="auto" latinLnBrk="0" hangingPunct="1">
              <a:lnSpc>
                <a:spcPct val="100000"/>
              </a:lnSpc>
              <a:spcBef>
                <a:spcPts val="105"/>
              </a:spcBef>
              <a:spcAft>
                <a:spcPts val="0"/>
              </a:spcAft>
              <a:buClrTx/>
              <a:buSzTx/>
              <a:buFontTx/>
              <a:buNone/>
              <a:tabLst/>
              <a:defRPr/>
            </a:pPr>
            <a:r>
              <a:rPr kumimoji="0" sz="2000" b="1" i="0" u="none" strike="noStrike" kern="0" cap="none" spc="-10" normalizeH="0" baseline="0" noProof="0" dirty="0">
                <a:ln>
                  <a:noFill/>
                </a:ln>
                <a:solidFill>
                  <a:sysClr val="windowText" lastClr="000000"/>
                </a:solidFill>
                <a:effectLst/>
                <a:uLnTx/>
                <a:uFillTx/>
                <a:latin typeface="Calibri"/>
                <a:cs typeface="Calibri"/>
              </a:rPr>
              <a:t>Jamboree </a:t>
            </a:r>
            <a:r>
              <a:rPr kumimoji="0" sz="2000" b="1" i="0" u="none" strike="noStrike" kern="0" cap="none" spc="0" normalizeH="0" baseline="0" noProof="0" dirty="0">
                <a:ln>
                  <a:noFill/>
                </a:ln>
                <a:solidFill>
                  <a:sysClr val="windowText" lastClr="000000"/>
                </a:solidFill>
                <a:effectLst/>
                <a:uLnTx/>
                <a:uFillTx/>
                <a:latin typeface="Calibri"/>
                <a:cs typeface="Calibri"/>
              </a:rPr>
              <a:t>Program</a:t>
            </a:r>
            <a:r>
              <a:rPr kumimoji="0" sz="2000" b="1" i="0" u="none" strike="noStrike" kern="0" cap="none" spc="-110"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Vision</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grpSp>
        <p:nvGrpSpPr>
          <p:cNvPr id="63" name="object 63"/>
          <p:cNvGrpSpPr/>
          <p:nvPr/>
        </p:nvGrpSpPr>
        <p:grpSpPr>
          <a:xfrm>
            <a:off x="4977384" y="3192729"/>
            <a:ext cx="2228215" cy="295910"/>
            <a:chOff x="4977384" y="3192729"/>
            <a:chExt cx="2228215" cy="295910"/>
          </a:xfrm>
        </p:grpSpPr>
        <p:pic>
          <p:nvPicPr>
            <p:cNvPr id="64" name="object 64"/>
            <p:cNvPicPr/>
            <p:nvPr/>
          </p:nvPicPr>
          <p:blipFill>
            <a:blip r:embed="rId24" cstate="print"/>
            <a:stretch>
              <a:fillRect/>
            </a:stretch>
          </p:blipFill>
          <p:spPr>
            <a:xfrm>
              <a:off x="4977384" y="3192729"/>
              <a:ext cx="2228088" cy="295833"/>
            </a:xfrm>
            <a:prstGeom prst="rect">
              <a:avLst/>
            </a:prstGeom>
          </p:spPr>
        </p:pic>
        <p:pic>
          <p:nvPicPr>
            <p:cNvPr id="65" name="object 65"/>
            <p:cNvPicPr/>
            <p:nvPr/>
          </p:nvPicPr>
          <p:blipFill>
            <a:blip r:embed="rId25" cstate="print"/>
            <a:stretch>
              <a:fillRect/>
            </a:stretch>
          </p:blipFill>
          <p:spPr>
            <a:xfrm>
              <a:off x="5116068" y="3258311"/>
              <a:ext cx="1959864" cy="45720"/>
            </a:xfrm>
            <a:prstGeom prst="rect">
              <a:avLst/>
            </a:prstGeom>
          </p:spPr>
        </p:pic>
      </p:grpSp>
      <p:sp>
        <p:nvSpPr>
          <p:cNvPr id="67" name="Title 1">
            <a:extLst>
              <a:ext uri="{FF2B5EF4-FFF2-40B4-BE49-F238E27FC236}">
                <a16:creationId xmlns:a16="http://schemas.microsoft.com/office/drawing/2014/main" id="{8E1FB24D-DA6C-BE28-312F-7ED334C0BDF7}"/>
              </a:ext>
            </a:extLst>
          </p:cNvPr>
          <p:cNvSpPr txBox="1">
            <a:spLocks/>
          </p:cNvSpPr>
          <p:nvPr/>
        </p:nvSpPr>
        <p:spPr>
          <a:xfrm>
            <a:off x="878648" y="242512"/>
            <a:ext cx="10515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D174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D1745"/>
                </a:solidFill>
                <a:effectLst/>
                <a:uLnTx/>
                <a:uFillTx/>
                <a:latin typeface="Aptos Display" panose="02110004020202020204"/>
                <a:ea typeface="+mj-ea"/>
                <a:cs typeface="+mj-cs"/>
              </a:rPr>
              <a:t>Program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BFDE5-0C5D-27D0-6FD1-986A25C4218F}"/>
              </a:ext>
            </a:extLst>
          </p:cNvPr>
          <p:cNvSpPr>
            <a:spLocks noGrp="1"/>
          </p:cNvSpPr>
          <p:nvPr>
            <p:ph type="title"/>
          </p:nvPr>
        </p:nvSpPr>
        <p:spPr/>
        <p:txBody>
          <a:bodyPr/>
          <a:lstStyle/>
          <a:p>
            <a:r>
              <a:rPr lang="en-US" b="1" dirty="0"/>
              <a:t>Program </a:t>
            </a:r>
          </a:p>
        </p:txBody>
      </p:sp>
      <p:pic>
        <p:nvPicPr>
          <p:cNvPr id="5" name="Content Placeholder 4" descr="A qr code with black squares&#10;&#10;Description automatically generated">
            <a:extLst>
              <a:ext uri="{FF2B5EF4-FFF2-40B4-BE49-F238E27FC236}">
                <a16:creationId xmlns:a16="http://schemas.microsoft.com/office/drawing/2014/main" id="{1AAF4AB0-72FB-E814-74D2-B6D60F24EDA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721436" y="2168742"/>
            <a:ext cx="3048000" cy="3048000"/>
          </a:xfrm>
        </p:spPr>
      </p:pic>
      <p:sp>
        <p:nvSpPr>
          <p:cNvPr id="6" name="Content Placeholder 5">
            <a:extLst>
              <a:ext uri="{FF2B5EF4-FFF2-40B4-BE49-F238E27FC236}">
                <a16:creationId xmlns:a16="http://schemas.microsoft.com/office/drawing/2014/main" id="{0C03DBB7-F1A6-51EE-B855-8696D1E3CE6E}"/>
              </a:ext>
            </a:extLst>
          </p:cNvPr>
          <p:cNvSpPr>
            <a:spLocks noGrp="1"/>
          </p:cNvSpPr>
          <p:nvPr>
            <p:ph sz="half" idx="2"/>
          </p:nvPr>
        </p:nvSpPr>
        <p:spPr>
          <a:xfrm>
            <a:off x="554182" y="1517073"/>
            <a:ext cx="7934036" cy="4351338"/>
          </a:xfrm>
        </p:spPr>
        <p:txBody>
          <a:bodyPr/>
          <a:lstStyle/>
          <a:p>
            <a:r>
              <a:rPr lang="en-US" dirty="0"/>
              <a:t>Plan to have arena show(s)</a:t>
            </a:r>
          </a:p>
          <a:p>
            <a:r>
              <a:rPr lang="en-US" dirty="0"/>
              <a:t>Military flyovers/displays</a:t>
            </a:r>
          </a:p>
          <a:p>
            <a:r>
              <a:rPr lang="en-US" dirty="0"/>
              <a:t>Summit program items </a:t>
            </a:r>
          </a:p>
          <a:p>
            <a:r>
              <a:rPr lang="en-US" dirty="0"/>
              <a:t>Rafting will be available – no outside trips will be allowed</a:t>
            </a:r>
          </a:p>
          <a:p>
            <a:r>
              <a:rPr lang="en-US" dirty="0"/>
              <a:t>Tell us your ideas</a:t>
            </a:r>
          </a:p>
          <a:p>
            <a:endParaRPr lang="en-US" dirty="0"/>
          </a:p>
        </p:txBody>
      </p:sp>
    </p:spTree>
    <p:extLst>
      <p:ext uri="{BB962C8B-B14F-4D97-AF65-F5344CB8AC3E}">
        <p14:creationId xmlns:p14="http://schemas.microsoft.com/office/powerpoint/2010/main" val="2103902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rowd of people at a concert&#10;&#10;Description automatically generated">
            <a:extLst>
              <a:ext uri="{FF2B5EF4-FFF2-40B4-BE49-F238E27FC236}">
                <a16:creationId xmlns:a16="http://schemas.microsoft.com/office/drawing/2014/main" id="{555129AE-395E-6DD3-723C-D1EE363C0B5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48" y="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DFD7FF9-5168-8C94-D93E-E98BA03CB7A5}"/>
              </a:ext>
            </a:extLst>
          </p:cNvPr>
          <p:cNvSpPr>
            <a:spLocks noGrp="1"/>
          </p:cNvSpPr>
          <p:nvPr>
            <p:ph type="title"/>
          </p:nvPr>
        </p:nvSpPr>
        <p:spPr>
          <a:xfrm>
            <a:off x="2129245" y="2207592"/>
            <a:ext cx="8608423" cy="2019277"/>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11500" b="1" dirty="0">
                <a:solidFill>
                  <a:srgbClr val="FFFFFF"/>
                </a:solidFill>
              </a:rPr>
              <a:t>Q&amp;A</a:t>
            </a:r>
          </a:p>
        </p:txBody>
      </p:sp>
    </p:spTree>
    <p:extLst>
      <p:ext uri="{BB962C8B-B14F-4D97-AF65-F5344CB8AC3E}">
        <p14:creationId xmlns:p14="http://schemas.microsoft.com/office/powerpoint/2010/main" val="3382947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5CDC2-5891-56B2-288E-E26E83C6A662}"/>
              </a:ext>
            </a:extLst>
          </p:cNvPr>
          <p:cNvSpPr>
            <a:spLocks noGrp="1"/>
          </p:cNvSpPr>
          <p:nvPr>
            <p:ph type="title"/>
          </p:nvPr>
        </p:nvSpPr>
        <p:spPr>
          <a:xfrm>
            <a:off x="838201" y="199445"/>
            <a:ext cx="10515599" cy="1325563"/>
          </a:xfrm>
        </p:spPr>
        <p:txBody>
          <a:bodyPr>
            <a:normAutofit/>
          </a:bodyPr>
          <a:lstStyle/>
          <a:p>
            <a:r>
              <a:rPr lang="en-US" sz="5400" b="1" dirty="0"/>
              <a:t>Safety Moment</a:t>
            </a:r>
          </a:p>
        </p:txBody>
      </p:sp>
      <p:sp>
        <p:nvSpPr>
          <p:cNvPr id="4" name="Content Placeholder 3">
            <a:extLst>
              <a:ext uri="{FF2B5EF4-FFF2-40B4-BE49-F238E27FC236}">
                <a16:creationId xmlns:a16="http://schemas.microsoft.com/office/drawing/2014/main" id="{F93010C8-9BAA-FD2C-0F92-8A4E1A148CD2}"/>
              </a:ext>
            </a:extLst>
          </p:cNvPr>
          <p:cNvSpPr>
            <a:spLocks noGrp="1"/>
          </p:cNvSpPr>
          <p:nvPr>
            <p:ph idx="1"/>
          </p:nvPr>
        </p:nvSpPr>
        <p:spPr/>
        <p:txBody>
          <a:bodyPr/>
          <a:lstStyle/>
          <a:p>
            <a:endParaRPr lang="en-US"/>
          </a:p>
        </p:txBody>
      </p:sp>
      <p:pic>
        <p:nvPicPr>
          <p:cNvPr id="1028" name="Picture 4" descr="SAFE Scouting | Boy Scouts of America">
            <a:extLst>
              <a:ext uri="{FF2B5EF4-FFF2-40B4-BE49-F238E27FC236}">
                <a16:creationId xmlns:a16="http://schemas.microsoft.com/office/drawing/2014/main" id="{6043743A-DB18-0ACD-C9A2-7B355BF34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4391"/>
            <a:ext cx="12192000" cy="44021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6538090-D5FD-89E9-11AB-4797D7198350}"/>
              </a:ext>
            </a:extLst>
          </p:cNvPr>
          <p:cNvPicPr>
            <a:picLocks noChangeAspect="1"/>
          </p:cNvPicPr>
          <p:nvPr/>
        </p:nvPicPr>
        <p:blipFill>
          <a:blip r:embed="rId4"/>
          <a:stretch>
            <a:fillRect/>
          </a:stretch>
        </p:blipFill>
        <p:spPr>
          <a:xfrm>
            <a:off x="10317043" y="123024"/>
            <a:ext cx="1610773" cy="1610773"/>
          </a:xfrm>
          <a:prstGeom prst="rect">
            <a:avLst/>
          </a:prstGeom>
        </p:spPr>
      </p:pic>
    </p:spTree>
    <p:extLst>
      <p:ext uri="{BB962C8B-B14F-4D97-AF65-F5344CB8AC3E}">
        <p14:creationId xmlns:p14="http://schemas.microsoft.com/office/powerpoint/2010/main" val="4242991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group of tents and a river&#10;&#10;Description automatically generated">
            <a:extLst>
              <a:ext uri="{FF2B5EF4-FFF2-40B4-BE49-F238E27FC236}">
                <a16:creationId xmlns:a16="http://schemas.microsoft.com/office/drawing/2014/main" id="{14A28CAB-DFD4-A2DC-2125-5D1AB53E8138}"/>
              </a:ext>
            </a:extLst>
          </p:cNvPr>
          <p:cNvPicPr>
            <a:picLocks noChangeAspect="1"/>
          </p:cNvPicPr>
          <p:nvPr/>
        </p:nvPicPr>
        <p:blipFill rotWithShape="1">
          <a:blip r:embed="rId3"/>
          <a:srcRect l="2766" r="650" b="-1"/>
          <a:stretch/>
        </p:blipFill>
        <p:spPr>
          <a:xfrm>
            <a:off x="255544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116B5A2-9ECB-395E-D95D-C47FCD748E29}"/>
              </a:ext>
            </a:extLst>
          </p:cNvPr>
          <p:cNvSpPr>
            <a:spLocks noGrp="1"/>
          </p:cNvSpPr>
          <p:nvPr>
            <p:ph type="title"/>
          </p:nvPr>
        </p:nvSpPr>
        <p:spPr>
          <a:xfrm>
            <a:off x="375062" y="365125"/>
            <a:ext cx="10649989" cy="1899912"/>
          </a:xfrm>
        </p:spPr>
        <p:txBody>
          <a:bodyPr>
            <a:normAutofit/>
          </a:bodyPr>
          <a:lstStyle/>
          <a:p>
            <a:r>
              <a:rPr lang="en-US" sz="4800" b="1" dirty="0"/>
              <a:t>2026 National Jamboree </a:t>
            </a:r>
          </a:p>
        </p:txBody>
      </p:sp>
      <p:sp>
        <p:nvSpPr>
          <p:cNvPr id="3" name="Content Placeholder 2">
            <a:extLst>
              <a:ext uri="{FF2B5EF4-FFF2-40B4-BE49-F238E27FC236}">
                <a16:creationId xmlns:a16="http://schemas.microsoft.com/office/drawing/2014/main" id="{ACAAAFAB-891B-5AA1-F980-C76F4F697EA1}"/>
              </a:ext>
            </a:extLst>
          </p:cNvPr>
          <p:cNvSpPr>
            <a:spLocks noGrp="1"/>
          </p:cNvSpPr>
          <p:nvPr>
            <p:ph idx="1"/>
          </p:nvPr>
        </p:nvSpPr>
        <p:spPr>
          <a:xfrm>
            <a:off x="375062" y="2508068"/>
            <a:ext cx="5310323" cy="2899954"/>
          </a:xfrm>
        </p:spPr>
        <p:txBody>
          <a:bodyPr>
            <a:normAutofit/>
          </a:bodyPr>
          <a:lstStyle/>
          <a:p>
            <a:pPr marL="0" indent="0" algn="ctr">
              <a:buNone/>
            </a:pPr>
            <a:r>
              <a:rPr lang="en-US" sz="4000" b="1" dirty="0"/>
              <a:t>July 22-31, 2026</a:t>
            </a:r>
          </a:p>
          <a:p>
            <a:pPr marL="0" indent="0" algn="ctr">
              <a:buNone/>
            </a:pPr>
            <a:endParaRPr lang="en-US" sz="4000" b="1" dirty="0"/>
          </a:p>
          <a:p>
            <a:pPr marL="0" indent="0" algn="ctr">
              <a:buNone/>
            </a:pPr>
            <a:r>
              <a:rPr lang="en-US" sz="4000" b="1" dirty="0"/>
              <a:t>Summit Bechtel Reserve</a:t>
            </a:r>
          </a:p>
        </p:txBody>
      </p:sp>
      <p:graphicFrame>
        <p:nvGraphicFramePr>
          <p:cNvPr id="7" name="Object 6">
            <a:extLst>
              <a:ext uri="{FF2B5EF4-FFF2-40B4-BE49-F238E27FC236}">
                <a16:creationId xmlns:a16="http://schemas.microsoft.com/office/drawing/2014/main" id="{F614F4C2-63DD-6DF2-49CD-5A2EBAF1F66A}"/>
              </a:ext>
            </a:extLst>
          </p:cNvPr>
          <p:cNvGraphicFramePr>
            <a:graphicFrameLocks noChangeAspect="1"/>
          </p:cNvGraphicFramePr>
          <p:nvPr>
            <p:extLst>
              <p:ext uri="{D42A27DB-BD31-4B8C-83A1-F6EECF244321}">
                <p14:modId xmlns:p14="http://schemas.microsoft.com/office/powerpoint/2010/main" val="1059232578"/>
              </p:ext>
            </p:extLst>
          </p:nvPr>
        </p:nvGraphicFramePr>
        <p:xfrm>
          <a:off x="10326688" y="2489200"/>
          <a:ext cx="1971675" cy="514350"/>
        </p:xfrm>
        <a:graphic>
          <a:graphicData uri="http://schemas.openxmlformats.org/presentationml/2006/ole">
            <mc:AlternateContent xmlns:mc="http://schemas.openxmlformats.org/markup-compatibility/2006">
              <mc:Choice xmlns:v="urn:schemas-microsoft-com:vml" Requires="v">
                <p:oleObj name="Packager Shell Object" showAsIcon="1" r:id="rId4" imgW="1971773" imgH="514350" progId="Package">
                  <p:embed/>
                </p:oleObj>
              </mc:Choice>
              <mc:Fallback>
                <p:oleObj name="Packager Shell Object" showAsIcon="1" r:id="rId4" imgW="1971773" imgH="514350" progId="Package">
                  <p:embed/>
                  <p:pic>
                    <p:nvPicPr>
                      <p:cNvPr id="7" name="Object 6">
                        <a:extLst>
                          <a:ext uri="{FF2B5EF4-FFF2-40B4-BE49-F238E27FC236}">
                            <a16:creationId xmlns:a16="http://schemas.microsoft.com/office/drawing/2014/main" id="{F614F4C2-63DD-6DF2-49CD-5A2EBAF1F66A}"/>
                          </a:ext>
                        </a:extLst>
                      </p:cNvPr>
                      <p:cNvPicPr/>
                      <p:nvPr/>
                    </p:nvPicPr>
                    <p:blipFill>
                      <a:blip r:embed="rId5"/>
                      <a:stretch>
                        <a:fillRect/>
                      </a:stretch>
                    </p:blipFill>
                    <p:spPr>
                      <a:xfrm>
                        <a:off x="10326688" y="2489200"/>
                        <a:ext cx="1971675" cy="514350"/>
                      </a:xfrm>
                      <a:prstGeom prst="rect">
                        <a:avLst/>
                      </a:prstGeom>
                    </p:spPr>
                  </p:pic>
                </p:oleObj>
              </mc:Fallback>
            </mc:AlternateContent>
          </a:graphicData>
        </a:graphic>
      </p:graphicFrame>
      <p:pic>
        <p:nvPicPr>
          <p:cNvPr id="11" name="Picture 10" descr="A blue hexagon with white text and a black background&#10;&#10;Description automatically generated">
            <a:extLst>
              <a:ext uri="{FF2B5EF4-FFF2-40B4-BE49-F238E27FC236}">
                <a16:creationId xmlns:a16="http://schemas.microsoft.com/office/drawing/2014/main" id="{571CAA62-0B66-4DD7-0710-626EC602B5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1814" y="209998"/>
            <a:ext cx="2785676" cy="3219002"/>
          </a:xfrm>
          <a:prstGeom prst="rect">
            <a:avLst/>
          </a:prstGeom>
        </p:spPr>
      </p:pic>
    </p:spTree>
    <p:extLst>
      <p:ext uri="{BB962C8B-B14F-4D97-AF65-F5344CB8AC3E}">
        <p14:creationId xmlns:p14="http://schemas.microsoft.com/office/powerpoint/2010/main" val="3107387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tanding in a crowd&#10;&#10;Description automatically generated">
            <a:extLst>
              <a:ext uri="{FF2B5EF4-FFF2-40B4-BE49-F238E27FC236}">
                <a16:creationId xmlns:a16="http://schemas.microsoft.com/office/drawing/2014/main" id="{97CF95F8-E56D-2A46-0818-151AE758EC36}"/>
              </a:ext>
            </a:extLst>
          </p:cNvPr>
          <p:cNvPicPr>
            <a:picLocks noChangeAspect="1"/>
          </p:cNvPicPr>
          <p:nvPr/>
        </p:nvPicPr>
        <p:blipFill rotWithShape="1">
          <a:blip r:embed="rId3">
            <a:extLst>
              <a:ext uri="{28A0092B-C50C-407E-A947-70E740481C1C}">
                <a14:useLocalDpi xmlns:a14="http://schemas.microsoft.com/office/drawing/2010/main" val="0"/>
              </a:ext>
            </a:extLst>
          </a:blip>
          <a:srcRect r="20689"/>
          <a:stretch/>
        </p:blipFill>
        <p:spPr>
          <a:xfrm>
            <a:off x="-3047" y="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844F1E-B51E-34EB-C857-3F85B4B44E4B}"/>
              </a:ext>
            </a:extLst>
          </p:cNvPr>
          <p:cNvSpPr>
            <a:spLocks noGrp="1"/>
          </p:cNvSpPr>
          <p:nvPr>
            <p:ph type="title"/>
          </p:nvPr>
        </p:nvSpPr>
        <p:spPr>
          <a:xfrm>
            <a:off x="7538574" y="174730"/>
            <a:ext cx="4650377" cy="826843"/>
          </a:xfrm>
        </p:spPr>
        <p:txBody>
          <a:bodyPr>
            <a:normAutofit fontScale="90000"/>
          </a:bodyPr>
          <a:lstStyle/>
          <a:p>
            <a:r>
              <a:rPr lang="en-US" sz="4000" b="1" dirty="0"/>
              <a:t>Your Leadership Team</a:t>
            </a:r>
          </a:p>
        </p:txBody>
      </p:sp>
      <p:sp>
        <p:nvSpPr>
          <p:cNvPr id="3" name="Content Placeholder 2">
            <a:extLst>
              <a:ext uri="{FF2B5EF4-FFF2-40B4-BE49-F238E27FC236}">
                <a16:creationId xmlns:a16="http://schemas.microsoft.com/office/drawing/2014/main" id="{1143C074-CB6A-CAA7-0D58-C4877EE0CED2}"/>
              </a:ext>
            </a:extLst>
          </p:cNvPr>
          <p:cNvSpPr>
            <a:spLocks noGrp="1"/>
          </p:cNvSpPr>
          <p:nvPr>
            <p:ph idx="1"/>
          </p:nvPr>
        </p:nvSpPr>
        <p:spPr>
          <a:xfrm>
            <a:off x="7170636" y="1585003"/>
            <a:ext cx="5386251" cy="4689556"/>
          </a:xfrm>
        </p:spPr>
        <p:txBody>
          <a:bodyPr vert="horz" lIns="91440" tIns="45720" rIns="91440" bIns="45720" rtlCol="0">
            <a:normAutofit fontScale="92500" lnSpcReduction="10000"/>
          </a:bodyPr>
          <a:lstStyle/>
          <a:p>
            <a:r>
              <a:rPr lang="en-US" sz="2400" b="1" dirty="0"/>
              <a:t>Chair – Dr Glenn Ault</a:t>
            </a:r>
          </a:p>
          <a:p>
            <a:r>
              <a:rPr lang="en-US" sz="2400" b="1" dirty="0"/>
              <a:t>Contingent Operations – Gary Crum</a:t>
            </a:r>
          </a:p>
          <a:p>
            <a:r>
              <a:rPr lang="en-US" sz="2400" b="1" dirty="0"/>
              <a:t>Program – Andrew Miller</a:t>
            </a:r>
          </a:p>
          <a:p>
            <a:r>
              <a:rPr lang="en-US" sz="2400" b="1" dirty="0"/>
              <a:t>Logistics – Reid Christopherson</a:t>
            </a:r>
          </a:p>
          <a:p>
            <a:r>
              <a:rPr lang="en-US" sz="2400" b="1" dirty="0"/>
              <a:t>Administration – Ryan King</a:t>
            </a:r>
          </a:p>
          <a:p>
            <a:r>
              <a:rPr lang="en-US" sz="2400" b="1" dirty="0"/>
              <a:t>Emergency Management – Dr. Bryan Wilson</a:t>
            </a:r>
          </a:p>
          <a:p>
            <a:r>
              <a:rPr lang="en-US" sz="2400" b="1" dirty="0"/>
              <a:t>Health and Wellness – Dr. Joe Barton</a:t>
            </a:r>
          </a:p>
          <a:p>
            <a:r>
              <a:rPr lang="en-US" sz="2400" b="1" dirty="0"/>
              <a:t>Finance/Safeguarding  – Bob Noble</a:t>
            </a:r>
          </a:p>
          <a:p>
            <a:r>
              <a:rPr lang="en-US" sz="2400" b="1" dirty="0"/>
              <a:t>Belonging and inclusion – Cathie Seebauer</a:t>
            </a:r>
          </a:p>
          <a:p>
            <a:r>
              <a:rPr lang="en-US" sz="2400" b="1" dirty="0"/>
              <a:t>Jamboree Director – Tom Pendleton</a:t>
            </a:r>
          </a:p>
        </p:txBody>
      </p:sp>
    </p:spTree>
    <p:extLst>
      <p:ext uri="{BB962C8B-B14F-4D97-AF65-F5344CB8AC3E}">
        <p14:creationId xmlns:p14="http://schemas.microsoft.com/office/powerpoint/2010/main" val="2412356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AB40-B507-4BE1-3D7B-7082DC561EDC}"/>
              </a:ext>
            </a:extLst>
          </p:cNvPr>
          <p:cNvSpPr>
            <a:spLocks noGrp="1"/>
          </p:cNvSpPr>
          <p:nvPr>
            <p:ph type="title"/>
          </p:nvPr>
        </p:nvSpPr>
        <p:spPr/>
        <p:txBody>
          <a:bodyPr/>
          <a:lstStyle/>
          <a:p>
            <a:r>
              <a:rPr lang="en-US" b="1" dirty="0"/>
              <a:t>Territory contacts for SE</a:t>
            </a:r>
          </a:p>
        </p:txBody>
      </p:sp>
      <p:sp>
        <p:nvSpPr>
          <p:cNvPr id="3" name="Content Placeholder 2">
            <a:extLst>
              <a:ext uri="{FF2B5EF4-FFF2-40B4-BE49-F238E27FC236}">
                <a16:creationId xmlns:a16="http://schemas.microsoft.com/office/drawing/2014/main" id="{52A67BFF-9A68-F809-58D0-0468671DDBB0}"/>
              </a:ext>
            </a:extLst>
          </p:cNvPr>
          <p:cNvSpPr>
            <a:spLocks noGrp="1"/>
          </p:cNvSpPr>
          <p:nvPr>
            <p:ph sz="half" idx="2"/>
          </p:nvPr>
        </p:nvSpPr>
        <p:spPr>
          <a:xfrm>
            <a:off x="839788" y="1490472"/>
            <a:ext cx="5157787" cy="4699191"/>
          </a:xfrm>
        </p:spPr>
        <p:txBody>
          <a:bodyPr>
            <a:normAutofit/>
          </a:bodyPr>
          <a:lstStyle/>
          <a:p>
            <a:r>
              <a:rPr lang="en-US" dirty="0"/>
              <a:t>NST 1 – Lynn Gunter</a:t>
            </a:r>
          </a:p>
          <a:p>
            <a:r>
              <a:rPr lang="en-US" dirty="0"/>
              <a:t>NST 3 – Mike Hale</a:t>
            </a:r>
          </a:p>
          <a:p>
            <a:r>
              <a:rPr lang="en-US" dirty="0"/>
              <a:t>NST 4 – Tim Molepske</a:t>
            </a:r>
          </a:p>
          <a:p>
            <a:r>
              <a:rPr lang="en-US" dirty="0"/>
              <a:t>NST 5 </a:t>
            </a:r>
            <a:r>
              <a:rPr lang="en-US"/>
              <a:t>– </a:t>
            </a:r>
            <a:endParaRPr lang="en-US" dirty="0"/>
          </a:p>
          <a:p>
            <a:r>
              <a:rPr lang="en-US" dirty="0"/>
              <a:t>NST 6 – Jeff Whitten</a:t>
            </a:r>
          </a:p>
          <a:p>
            <a:r>
              <a:rPr lang="en-US" dirty="0"/>
              <a:t>NST 7 – Michael Jenkins</a:t>
            </a:r>
          </a:p>
          <a:p>
            <a:r>
              <a:rPr lang="en-US" dirty="0"/>
              <a:t>NST 8 – Nathan Baie</a:t>
            </a:r>
          </a:p>
        </p:txBody>
      </p:sp>
      <p:sp>
        <p:nvSpPr>
          <p:cNvPr id="6" name="Content Placeholder 5">
            <a:extLst>
              <a:ext uri="{FF2B5EF4-FFF2-40B4-BE49-F238E27FC236}">
                <a16:creationId xmlns:a16="http://schemas.microsoft.com/office/drawing/2014/main" id="{77A97D9D-BD05-A8FF-0DF0-67442E6A3D98}"/>
              </a:ext>
            </a:extLst>
          </p:cNvPr>
          <p:cNvSpPr>
            <a:spLocks noGrp="1"/>
          </p:cNvSpPr>
          <p:nvPr>
            <p:ph sz="quarter" idx="4"/>
          </p:nvPr>
        </p:nvSpPr>
        <p:spPr>
          <a:xfrm>
            <a:off x="6172200" y="1490472"/>
            <a:ext cx="5183188" cy="4699191"/>
          </a:xfrm>
        </p:spPr>
        <p:txBody>
          <a:bodyPr>
            <a:normAutofit/>
          </a:bodyPr>
          <a:lstStyle/>
          <a:p>
            <a:r>
              <a:rPr lang="en-US" dirty="0"/>
              <a:t>NST 9 – Don Shepard</a:t>
            </a:r>
          </a:p>
          <a:p>
            <a:r>
              <a:rPr lang="en-US" dirty="0"/>
              <a:t>NST 10 – Richard Stockton</a:t>
            </a:r>
          </a:p>
          <a:p>
            <a:r>
              <a:rPr lang="en-US" dirty="0"/>
              <a:t>NST 12 – Scott Hanson</a:t>
            </a:r>
          </a:p>
          <a:p>
            <a:r>
              <a:rPr lang="en-US" dirty="0"/>
              <a:t>NST 13 –  Davis Fox</a:t>
            </a:r>
          </a:p>
          <a:p>
            <a:r>
              <a:rPr lang="en-US" dirty="0"/>
              <a:t>NST 14 – </a:t>
            </a:r>
            <a:r>
              <a:rPr lang="en-US"/>
              <a:t>David Williams &amp; JT </a:t>
            </a:r>
            <a:r>
              <a:rPr lang="en-US" dirty="0"/>
              <a:t>Dabbs</a:t>
            </a:r>
          </a:p>
          <a:p>
            <a:r>
              <a:rPr lang="en-US" dirty="0"/>
              <a:t>NST 15 – Jamie Parnell</a:t>
            </a:r>
          </a:p>
          <a:p>
            <a:r>
              <a:rPr lang="en-US" dirty="0"/>
              <a:t>NST 16 – Eric Magendantz &amp; Terry Whitaker</a:t>
            </a:r>
          </a:p>
          <a:p>
            <a:endParaRPr lang="en-US" dirty="0"/>
          </a:p>
        </p:txBody>
      </p:sp>
    </p:spTree>
    <p:extLst>
      <p:ext uri="{BB962C8B-B14F-4D97-AF65-F5344CB8AC3E}">
        <p14:creationId xmlns:p14="http://schemas.microsoft.com/office/powerpoint/2010/main" val="1964338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with their arms raised&#10;&#10;Description automatically generated">
            <a:extLst>
              <a:ext uri="{FF2B5EF4-FFF2-40B4-BE49-F238E27FC236}">
                <a16:creationId xmlns:a16="http://schemas.microsoft.com/office/drawing/2014/main" id="{DAEF5BB1-C5D6-1887-4452-8D00B36E1AEA}"/>
              </a:ext>
            </a:extLst>
          </p:cNvPr>
          <p:cNvPicPr>
            <a:picLocks noChangeAspect="1"/>
          </p:cNvPicPr>
          <p:nvPr/>
        </p:nvPicPr>
        <p:blipFill rotWithShape="1">
          <a:blip r:embed="rId3">
            <a:extLst>
              <a:ext uri="{28A0092B-C50C-407E-A947-70E740481C1C}">
                <a14:useLocalDpi xmlns:a14="http://schemas.microsoft.com/office/drawing/2010/main" val="0"/>
              </a:ext>
            </a:extLst>
          </a:blip>
          <a:srcRect l="12469" r="8220"/>
          <a:stretch/>
        </p:blipFill>
        <p:spPr>
          <a:xfrm>
            <a:off x="256154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503889-E8F1-D25E-470B-85462271FCE9}"/>
              </a:ext>
            </a:extLst>
          </p:cNvPr>
          <p:cNvSpPr>
            <a:spLocks noGrp="1"/>
          </p:cNvSpPr>
          <p:nvPr>
            <p:ph type="title"/>
          </p:nvPr>
        </p:nvSpPr>
        <p:spPr>
          <a:xfrm>
            <a:off x="202427" y="352062"/>
            <a:ext cx="4791891" cy="1899912"/>
          </a:xfrm>
        </p:spPr>
        <p:txBody>
          <a:bodyPr>
            <a:normAutofit/>
          </a:bodyPr>
          <a:lstStyle/>
          <a:p>
            <a:r>
              <a:rPr lang="en-US" sz="4800" b="1" dirty="0"/>
              <a:t>Why Jamboree?</a:t>
            </a:r>
          </a:p>
        </p:txBody>
      </p:sp>
      <p:sp>
        <p:nvSpPr>
          <p:cNvPr id="3" name="Content Placeholder 2">
            <a:extLst>
              <a:ext uri="{FF2B5EF4-FFF2-40B4-BE49-F238E27FC236}">
                <a16:creationId xmlns:a16="http://schemas.microsoft.com/office/drawing/2014/main" id="{318821B3-6507-3DE8-A534-C9715E5935C4}"/>
              </a:ext>
            </a:extLst>
          </p:cNvPr>
          <p:cNvSpPr>
            <a:spLocks noGrp="1"/>
          </p:cNvSpPr>
          <p:nvPr>
            <p:ph idx="1"/>
          </p:nvPr>
        </p:nvSpPr>
        <p:spPr>
          <a:xfrm>
            <a:off x="156754" y="2129246"/>
            <a:ext cx="6165669" cy="4047717"/>
          </a:xfrm>
        </p:spPr>
        <p:txBody>
          <a:bodyPr>
            <a:normAutofit/>
          </a:bodyPr>
          <a:lstStyle/>
          <a:p>
            <a:r>
              <a:rPr lang="en-US" sz="3600" dirty="0"/>
              <a:t>The Jamboree program will prepare Scouts for a life of purpose and impact</a:t>
            </a:r>
          </a:p>
          <a:p>
            <a:r>
              <a:rPr lang="en-US" sz="3600" dirty="0"/>
              <a:t>Lifechanging experience for youth</a:t>
            </a:r>
          </a:p>
        </p:txBody>
      </p:sp>
    </p:spTree>
    <p:extLst>
      <p:ext uri="{BB962C8B-B14F-4D97-AF65-F5344CB8AC3E}">
        <p14:creationId xmlns:p14="http://schemas.microsoft.com/office/powerpoint/2010/main" val="3782735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40874-FEE8-09FC-9634-C2A15529E109}"/>
              </a:ext>
            </a:extLst>
          </p:cNvPr>
          <p:cNvSpPr>
            <a:spLocks noGrp="1"/>
          </p:cNvSpPr>
          <p:nvPr>
            <p:ph type="title"/>
          </p:nvPr>
        </p:nvSpPr>
        <p:spPr/>
        <p:txBody>
          <a:bodyPr/>
          <a:lstStyle/>
          <a:p>
            <a:r>
              <a:rPr lang="en-US" b="1" dirty="0"/>
              <a:t>Jamboree Theme - ELEVATE</a:t>
            </a:r>
          </a:p>
        </p:txBody>
      </p:sp>
      <p:sp>
        <p:nvSpPr>
          <p:cNvPr id="3" name="Content Placeholder 2">
            <a:extLst>
              <a:ext uri="{FF2B5EF4-FFF2-40B4-BE49-F238E27FC236}">
                <a16:creationId xmlns:a16="http://schemas.microsoft.com/office/drawing/2014/main" id="{B3D58950-ED99-B513-9558-32084B0B0304}"/>
              </a:ext>
            </a:extLst>
          </p:cNvPr>
          <p:cNvSpPr>
            <a:spLocks noGrp="1"/>
          </p:cNvSpPr>
          <p:nvPr>
            <p:ph idx="1"/>
          </p:nvPr>
        </p:nvSpPr>
        <p:spPr>
          <a:xfrm>
            <a:off x="5290641" y="1972347"/>
            <a:ext cx="6228806" cy="4082464"/>
          </a:xfrm>
        </p:spPr>
        <p:txBody>
          <a:bodyPr>
            <a:normAutofit fontScale="92500"/>
          </a:bodyPr>
          <a:lstStyle/>
          <a:p>
            <a:r>
              <a:rPr lang="en-US" dirty="0"/>
              <a:t>Elevate our Scouts and their experience</a:t>
            </a:r>
          </a:p>
          <a:p>
            <a:r>
              <a:rPr lang="en-US" dirty="0"/>
              <a:t>Design elements</a:t>
            </a:r>
          </a:p>
          <a:p>
            <a:pPr lvl="1"/>
            <a:r>
              <a:rPr lang="en-US" dirty="0"/>
              <a:t>Mountains of WV and the New River</a:t>
            </a:r>
          </a:p>
          <a:p>
            <a:pPr lvl="1"/>
            <a:r>
              <a:rPr lang="en-US" dirty="0"/>
              <a:t>Compass pointing us upward to new heights</a:t>
            </a:r>
          </a:p>
          <a:p>
            <a:pPr lvl="1"/>
            <a:r>
              <a:rPr lang="en-US" dirty="0"/>
              <a:t>Contour lines show how we plan to ELEVATE the experience. </a:t>
            </a:r>
          </a:p>
          <a:p>
            <a:pPr lvl="1"/>
            <a:r>
              <a:rPr lang="en-US" dirty="0"/>
              <a:t>Contour lines are from the Summit</a:t>
            </a:r>
          </a:p>
          <a:p>
            <a:pPr lvl="1"/>
            <a:r>
              <a:rPr lang="en-US" dirty="0"/>
              <a:t>Scouting America Branding</a:t>
            </a:r>
          </a:p>
          <a:p>
            <a:pPr lvl="1"/>
            <a:r>
              <a:rPr lang="en-US" dirty="0"/>
              <a:t>Colors for the 250</a:t>
            </a:r>
            <a:r>
              <a:rPr lang="en-US" baseline="30000" dirty="0"/>
              <a:t>th</a:t>
            </a:r>
            <a:r>
              <a:rPr lang="en-US" dirty="0"/>
              <a:t> anniversary of the USA</a:t>
            </a:r>
          </a:p>
          <a:p>
            <a:endParaRPr lang="en-US" dirty="0"/>
          </a:p>
        </p:txBody>
      </p:sp>
      <p:pic>
        <p:nvPicPr>
          <p:cNvPr id="4" name="Picture 3">
            <a:extLst>
              <a:ext uri="{FF2B5EF4-FFF2-40B4-BE49-F238E27FC236}">
                <a16:creationId xmlns:a16="http://schemas.microsoft.com/office/drawing/2014/main" id="{A884F829-C9B1-22C8-1180-5085EDF8FF49}"/>
              </a:ext>
            </a:extLst>
          </p:cNvPr>
          <p:cNvPicPr>
            <a:picLocks noChangeAspect="1"/>
          </p:cNvPicPr>
          <p:nvPr/>
        </p:nvPicPr>
        <p:blipFill>
          <a:blip r:embed="rId3"/>
          <a:stretch>
            <a:fillRect/>
          </a:stretch>
        </p:blipFill>
        <p:spPr>
          <a:xfrm>
            <a:off x="515799" y="1609556"/>
            <a:ext cx="4237087" cy="4883319"/>
          </a:xfrm>
          <a:prstGeom prst="rect">
            <a:avLst/>
          </a:prstGeom>
        </p:spPr>
      </p:pic>
    </p:spTree>
    <p:extLst>
      <p:ext uri="{BB962C8B-B14F-4D97-AF65-F5344CB8AC3E}">
        <p14:creationId xmlns:p14="http://schemas.microsoft.com/office/powerpoint/2010/main" val="3096463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A6B3B-76C7-F1D2-657E-466BCE238537}"/>
              </a:ext>
            </a:extLst>
          </p:cNvPr>
          <p:cNvSpPr>
            <a:spLocks noGrp="1"/>
          </p:cNvSpPr>
          <p:nvPr>
            <p:ph type="title"/>
          </p:nvPr>
        </p:nvSpPr>
        <p:spPr/>
        <p:txBody>
          <a:bodyPr/>
          <a:lstStyle/>
          <a:p>
            <a:r>
              <a:rPr lang="en-US" b="1" dirty="0"/>
              <a:t>Timeline	</a:t>
            </a:r>
          </a:p>
        </p:txBody>
      </p:sp>
      <p:sp>
        <p:nvSpPr>
          <p:cNvPr id="3" name="Content Placeholder 2">
            <a:extLst>
              <a:ext uri="{FF2B5EF4-FFF2-40B4-BE49-F238E27FC236}">
                <a16:creationId xmlns:a16="http://schemas.microsoft.com/office/drawing/2014/main" id="{B7BE34D9-16EF-701E-35B9-A415559BD0D2}"/>
              </a:ext>
            </a:extLst>
          </p:cNvPr>
          <p:cNvSpPr>
            <a:spLocks noGrp="1"/>
          </p:cNvSpPr>
          <p:nvPr>
            <p:ph idx="1"/>
          </p:nvPr>
        </p:nvSpPr>
        <p:spPr/>
        <p:txBody>
          <a:bodyPr/>
          <a:lstStyle/>
          <a:p>
            <a:r>
              <a:rPr lang="en-US" sz="3600" b="1" dirty="0"/>
              <a:t>July 22-31, 2026, Jamboree dates!</a:t>
            </a:r>
          </a:p>
          <a:p>
            <a:r>
              <a:rPr lang="en-US" dirty="0"/>
              <a:t>Registration to open this fall – start now in recruiting participants and Jamboree Service Team members.</a:t>
            </a:r>
          </a:p>
          <a:p>
            <a:r>
              <a:rPr lang="en-US" dirty="0"/>
              <a:t>JST registration open this fall – Council will approve all JST and participants. </a:t>
            </a:r>
          </a:p>
          <a:p>
            <a:r>
              <a:rPr lang="en-US" dirty="0"/>
              <a:t>Payment schedule coming with registration.</a:t>
            </a:r>
          </a:p>
          <a:p>
            <a:endParaRPr lang="en-US" dirty="0"/>
          </a:p>
          <a:p>
            <a:endParaRPr lang="en-US" dirty="0"/>
          </a:p>
        </p:txBody>
      </p:sp>
    </p:spTree>
    <p:extLst>
      <p:ext uri="{BB962C8B-B14F-4D97-AF65-F5344CB8AC3E}">
        <p14:creationId xmlns:p14="http://schemas.microsoft.com/office/powerpoint/2010/main" val="49284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uniform&#10;&#10;Description automatically generated">
            <a:extLst>
              <a:ext uri="{FF2B5EF4-FFF2-40B4-BE49-F238E27FC236}">
                <a16:creationId xmlns:a16="http://schemas.microsoft.com/office/drawing/2014/main" id="{E1FD7A1D-3A77-E9F2-A4B8-B1DEF976E532}"/>
              </a:ext>
            </a:extLst>
          </p:cNvPr>
          <p:cNvPicPr>
            <a:picLocks noChangeAspect="1"/>
          </p:cNvPicPr>
          <p:nvPr/>
        </p:nvPicPr>
        <p:blipFill rotWithShape="1">
          <a:blip r:embed="rId3">
            <a:extLst>
              <a:ext uri="{28A0092B-C50C-407E-A947-70E740481C1C}">
                <a14:useLocalDpi xmlns:a14="http://schemas.microsoft.com/office/drawing/2010/main" val="0"/>
              </a:ext>
            </a:extLst>
          </a:blip>
          <a:srcRect r="20689"/>
          <a:stretch/>
        </p:blipFill>
        <p:spPr>
          <a:xfrm>
            <a:off x="2536004" y="13658"/>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D74949-7D54-67C9-03D0-46BC5401A992}"/>
              </a:ext>
            </a:extLst>
          </p:cNvPr>
          <p:cNvSpPr>
            <a:spLocks noGrp="1"/>
          </p:cNvSpPr>
          <p:nvPr>
            <p:ph type="title"/>
          </p:nvPr>
        </p:nvSpPr>
        <p:spPr>
          <a:xfrm>
            <a:off x="185057" y="504858"/>
            <a:ext cx="9507583" cy="915035"/>
          </a:xfrm>
        </p:spPr>
        <p:txBody>
          <a:bodyPr>
            <a:normAutofit/>
          </a:bodyPr>
          <a:lstStyle/>
          <a:p>
            <a:r>
              <a:rPr lang="en-US" sz="4000" b="1" dirty="0"/>
              <a:t>Administration - Registration</a:t>
            </a:r>
          </a:p>
        </p:txBody>
      </p:sp>
      <p:sp>
        <p:nvSpPr>
          <p:cNvPr id="3" name="Content Placeholder 2">
            <a:extLst>
              <a:ext uri="{FF2B5EF4-FFF2-40B4-BE49-F238E27FC236}">
                <a16:creationId xmlns:a16="http://schemas.microsoft.com/office/drawing/2014/main" id="{9B1C2189-E17F-A406-47F3-3F3EE82BA8E6}"/>
              </a:ext>
            </a:extLst>
          </p:cNvPr>
          <p:cNvSpPr>
            <a:spLocks noGrp="1"/>
          </p:cNvSpPr>
          <p:nvPr>
            <p:ph idx="1"/>
          </p:nvPr>
        </p:nvSpPr>
        <p:spPr>
          <a:xfrm>
            <a:off x="365762" y="1419893"/>
            <a:ext cx="6217920" cy="5211529"/>
          </a:xfrm>
        </p:spPr>
        <p:txBody>
          <a:bodyPr>
            <a:normAutofit/>
          </a:bodyPr>
          <a:lstStyle/>
          <a:p>
            <a:r>
              <a:rPr lang="en-US" sz="2400" b="1" dirty="0"/>
              <a:t>New system from 2023</a:t>
            </a:r>
          </a:p>
          <a:p>
            <a:r>
              <a:rPr lang="en-US" sz="2400" b="1" dirty="0"/>
              <a:t>Council registration – council contingents of 20 or 40</a:t>
            </a:r>
          </a:p>
          <a:p>
            <a:r>
              <a:rPr lang="en-US" sz="2400" b="1" dirty="0"/>
              <a:t>18 youth and 2 adults or 36 youth and 4 adults</a:t>
            </a:r>
          </a:p>
          <a:p>
            <a:r>
              <a:rPr lang="en-US" sz="2400" b="1" dirty="0"/>
              <a:t>You decide male troop, female troop, crew/ship make up – 6 choices to allow your council maximum flexibility</a:t>
            </a:r>
          </a:p>
          <a:p>
            <a:r>
              <a:rPr lang="en-US" sz="2400" b="1" dirty="0"/>
              <a:t>YOU control your units</a:t>
            </a:r>
          </a:p>
          <a:p>
            <a:r>
              <a:rPr lang="en-US" sz="2400" b="1" dirty="0"/>
              <a:t>Council combining – work with other councils in your territory to combine to fill spots</a:t>
            </a:r>
          </a:p>
          <a:p>
            <a:r>
              <a:rPr lang="en-US" sz="2400" b="1" dirty="0"/>
              <a:t>Visitors and VIP experiences</a:t>
            </a:r>
          </a:p>
        </p:txBody>
      </p:sp>
    </p:spTree>
    <p:extLst>
      <p:ext uri="{BB962C8B-B14F-4D97-AF65-F5344CB8AC3E}">
        <p14:creationId xmlns:p14="http://schemas.microsoft.com/office/powerpoint/2010/main" val="1711720440"/>
      </p:ext>
    </p:extLst>
  </p:cSld>
  <p:clrMapOvr>
    <a:masterClrMapping/>
  </p:clrMapOvr>
</p:sld>
</file>

<file path=ppt/theme/theme1.xml><?xml version="1.0" encoding="utf-8"?>
<a:theme xmlns:a="http://schemas.openxmlformats.org/drawingml/2006/main" name="NAM PP Templa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9F29387A64B94589610C8D02302B49" ma:contentTypeVersion="11" ma:contentTypeDescription="Create a new document." ma:contentTypeScope="" ma:versionID="2c98706742106541751177e6a0d8cdd6">
  <xsd:schema xmlns:xsd="http://www.w3.org/2001/XMLSchema" xmlns:xs="http://www.w3.org/2001/XMLSchema" xmlns:p="http://schemas.microsoft.com/office/2006/metadata/properties" xmlns:ns2="e2c436c0-2684-4df2-a76d-fa4c93b16f3e" targetNamespace="http://schemas.microsoft.com/office/2006/metadata/properties" ma:root="true" ma:fieldsID="14344b194cd70833f3daa23f6b765f99" ns2:_="">
    <xsd:import namespace="e2c436c0-2684-4df2-a76d-fa4c93b16f3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c436c0-2684-4df2-a76d-fa4c93b16f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2c436c0-2684-4df2-a76d-fa4c93b16f3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92A571A-2AD9-4FEA-9F6B-8C56593F7D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c436c0-2684-4df2-a76d-fa4c93b16f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E85664-D976-4683-8071-517051EB3BDF}">
  <ds:schemaRefs>
    <ds:schemaRef ds:uri="http://schemas.microsoft.com/sharepoint/v3/contenttype/forms"/>
  </ds:schemaRefs>
</ds:datastoreItem>
</file>

<file path=customXml/itemProps3.xml><?xml version="1.0" encoding="utf-8"?>
<ds:datastoreItem xmlns:ds="http://schemas.openxmlformats.org/officeDocument/2006/customXml" ds:itemID="{65AB5911-67B0-49E3-84A6-6381D216D638}">
  <ds:schemaRefs>
    <ds:schemaRef ds:uri="http://schemas.microsoft.com/office/2006/documentManagement/types"/>
    <ds:schemaRef ds:uri="http://schemas.microsoft.com/office/2006/metadata/properties"/>
    <ds:schemaRef ds:uri="http://purl.org/dc/dcmitype/"/>
    <ds:schemaRef ds:uri="http://schemas.microsoft.com/office/infopath/2007/PartnerControls"/>
    <ds:schemaRef ds:uri="http://purl.org/dc/elements/1.1/"/>
    <ds:schemaRef ds:uri="http://www.w3.org/XML/1998/namespace"/>
    <ds:schemaRef ds:uri="http://schemas.openxmlformats.org/package/2006/metadata/core-properties"/>
    <ds:schemaRef ds:uri="cb4a7294-1772-41f8-95ac-2eb5b7b6e1b3"/>
    <ds:schemaRef ds:uri="http://purl.org/dc/terms/"/>
    <ds:schemaRef ds:uri="e2c436c0-2684-4df2-a76d-fa4c93b16f3e"/>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emplate>NAM PP Template</Template>
  <TotalTime>181</TotalTime>
  <Words>2121</Words>
  <Application>Microsoft Office PowerPoint</Application>
  <PresentationFormat>Widescreen</PresentationFormat>
  <Paragraphs>218</Paragraphs>
  <Slides>18</Slides>
  <Notes>18</Notes>
  <HiddenSlides>0</HiddenSlides>
  <MMClips>0</MMClip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NAM PP Template</vt:lpstr>
      <vt:lpstr>Office Theme</vt:lpstr>
      <vt:lpstr>1_Office Theme</vt:lpstr>
      <vt:lpstr>National Jamboree 2026 </vt:lpstr>
      <vt:lpstr>Safety Moment</vt:lpstr>
      <vt:lpstr>2026 National Jamboree </vt:lpstr>
      <vt:lpstr>Your Leadership Team</vt:lpstr>
      <vt:lpstr>Territory contacts for SE</vt:lpstr>
      <vt:lpstr>Why Jamboree?</vt:lpstr>
      <vt:lpstr>Jamboree Theme - ELEVATE</vt:lpstr>
      <vt:lpstr>Timeline </vt:lpstr>
      <vt:lpstr>Administration - Registration</vt:lpstr>
      <vt:lpstr>Contingent operations </vt:lpstr>
      <vt:lpstr>Logistics </vt:lpstr>
      <vt:lpstr>Health and Wellness</vt:lpstr>
      <vt:lpstr>Emergency Management </vt:lpstr>
      <vt:lpstr>Safeguarding Youth </vt:lpstr>
      <vt:lpstr>Finance </vt:lpstr>
      <vt:lpstr>Coordinate activities</vt:lpstr>
      <vt:lpstr>Program </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Jamboree 2026 </dc:title>
  <dc:creator>Thomas Pendleton</dc:creator>
  <cp:lastModifiedBy>Thomas Pendleton</cp:lastModifiedBy>
  <cp:revision>5</cp:revision>
  <dcterms:created xsi:type="dcterms:W3CDTF">2024-03-18T13:50:35Z</dcterms:created>
  <dcterms:modified xsi:type="dcterms:W3CDTF">2024-05-17T14:33:03Z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0x0101006A2FE35AD220FA40BF2CD350984B4ABC</vt:lpwstr>
  </property>
  <property fmtid="{D5CDD505-2E9C-101B-9397-08002B2CF9AE}" pid="3" name="MediaServiceImageTags">
    <vt:lpwstr/>
  </property>
  <property fmtid="{D5CDD505-2E9C-101B-9397-08002B2CF9AE}" pid="4" name="Order">
    <vt:r8>39063100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